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42" r:id="rId3"/>
    <p:sldId id="350" r:id="rId4"/>
    <p:sldId id="346" r:id="rId5"/>
    <p:sldId id="351" r:id="rId6"/>
    <p:sldId id="258" r:id="rId7"/>
    <p:sldId id="343" r:id="rId8"/>
    <p:sldId id="347" r:id="rId9"/>
    <p:sldId id="344" r:id="rId10"/>
    <p:sldId id="348" r:id="rId11"/>
    <p:sldId id="352" r:id="rId12"/>
    <p:sldId id="349" r:id="rId13"/>
    <p:sldId id="362" r:id="rId14"/>
    <p:sldId id="354" r:id="rId15"/>
    <p:sldId id="355" r:id="rId16"/>
    <p:sldId id="356" r:id="rId17"/>
    <p:sldId id="357" r:id="rId18"/>
    <p:sldId id="363" r:id="rId19"/>
    <p:sldId id="358" r:id="rId20"/>
    <p:sldId id="359" r:id="rId21"/>
    <p:sldId id="365" r:id="rId22"/>
    <p:sldId id="360" r:id="rId23"/>
    <p:sldId id="364" r:id="rId24"/>
    <p:sldId id="361" r:id="rId25"/>
    <p:sldId id="35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F1AA7-F218-1FE7-BDCA-6CE87773CF1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E0B6614-DBF5-0599-EB12-1352A98C10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3CAC75C-EF86-FFF2-4873-9DF6F2FE3FBD}"/>
              </a:ext>
            </a:extLst>
          </p:cNvPr>
          <p:cNvSpPr>
            <a:spLocks noGrp="1"/>
          </p:cNvSpPr>
          <p:nvPr>
            <p:ph type="dt" sz="half" idx="10"/>
          </p:nvPr>
        </p:nvSpPr>
        <p:spPr/>
        <p:txBody>
          <a:bodyPr/>
          <a:lstStyle/>
          <a:p>
            <a:fld id="{1393BE3D-508D-4B7B-89D7-C3163BD63C83}" type="datetimeFigureOut">
              <a:rPr lang="en-GB" smtClean="0"/>
              <a:t>24/11/2023</a:t>
            </a:fld>
            <a:endParaRPr lang="en-GB"/>
          </a:p>
        </p:txBody>
      </p:sp>
      <p:sp>
        <p:nvSpPr>
          <p:cNvPr id="5" name="Footer Placeholder 4">
            <a:extLst>
              <a:ext uri="{FF2B5EF4-FFF2-40B4-BE49-F238E27FC236}">
                <a16:creationId xmlns:a16="http://schemas.microsoft.com/office/drawing/2014/main" id="{96BF6F04-D3AB-D954-6D66-0513E07A01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8A5C86-C413-2668-54DD-C895FADF8D39}"/>
              </a:ext>
            </a:extLst>
          </p:cNvPr>
          <p:cNvSpPr>
            <a:spLocks noGrp="1"/>
          </p:cNvSpPr>
          <p:nvPr>
            <p:ph type="sldNum" sz="quarter" idx="12"/>
          </p:nvPr>
        </p:nvSpPr>
        <p:spPr/>
        <p:txBody>
          <a:bodyPr/>
          <a:lstStyle/>
          <a:p>
            <a:fld id="{14FE4746-20A7-4041-9611-DAA36C087728}" type="slidenum">
              <a:rPr lang="en-GB" smtClean="0"/>
              <a:t>‹#›</a:t>
            </a:fld>
            <a:endParaRPr lang="en-GB"/>
          </a:p>
        </p:txBody>
      </p:sp>
    </p:spTree>
    <p:extLst>
      <p:ext uri="{BB962C8B-B14F-4D97-AF65-F5344CB8AC3E}">
        <p14:creationId xmlns:p14="http://schemas.microsoft.com/office/powerpoint/2010/main" val="3493308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73FE4-8AC0-B3FD-BBA8-D2B75AB22E8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34250A3-F411-C0CE-1ACF-116B7402AAA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6B42EF1-B223-8797-53FC-22913DFD0965}"/>
              </a:ext>
            </a:extLst>
          </p:cNvPr>
          <p:cNvSpPr>
            <a:spLocks noGrp="1"/>
          </p:cNvSpPr>
          <p:nvPr>
            <p:ph type="dt" sz="half" idx="10"/>
          </p:nvPr>
        </p:nvSpPr>
        <p:spPr/>
        <p:txBody>
          <a:bodyPr/>
          <a:lstStyle/>
          <a:p>
            <a:fld id="{1393BE3D-508D-4B7B-89D7-C3163BD63C83}" type="datetimeFigureOut">
              <a:rPr lang="en-GB" smtClean="0"/>
              <a:t>24/11/2023</a:t>
            </a:fld>
            <a:endParaRPr lang="en-GB"/>
          </a:p>
        </p:txBody>
      </p:sp>
      <p:sp>
        <p:nvSpPr>
          <p:cNvPr id="5" name="Footer Placeholder 4">
            <a:extLst>
              <a:ext uri="{FF2B5EF4-FFF2-40B4-BE49-F238E27FC236}">
                <a16:creationId xmlns:a16="http://schemas.microsoft.com/office/drawing/2014/main" id="{B5C5EF85-9AAB-D479-CEB5-216A8C9C1D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79D927-CAAC-8788-0DCB-BA0ADA5C7A70}"/>
              </a:ext>
            </a:extLst>
          </p:cNvPr>
          <p:cNvSpPr>
            <a:spLocks noGrp="1"/>
          </p:cNvSpPr>
          <p:nvPr>
            <p:ph type="sldNum" sz="quarter" idx="12"/>
          </p:nvPr>
        </p:nvSpPr>
        <p:spPr/>
        <p:txBody>
          <a:bodyPr/>
          <a:lstStyle/>
          <a:p>
            <a:fld id="{14FE4746-20A7-4041-9611-DAA36C087728}" type="slidenum">
              <a:rPr lang="en-GB" smtClean="0"/>
              <a:t>‹#›</a:t>
            </a:fld>
            <a:endParaRPr lang="en-GB"/>
          </a:p>
        </p:txBody>
      </p:sp>
    </p:spTree>
    <p:extLst>
      <p:ext uri="{BB962C8B-B14F-4D97-AF65-F5344CB8AC3E}">
        <p14:creationId xmlns:p14="http://schemas.microsoft.com/office/powerpoint/2010/main" val="952603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FBD903-FB63-D19C-377C-6B2C7B2DED7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AB6800B-0B75-40BE-6D90-EC020FD27CC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04DA2A-2CC5-A906-5574-77840A5FAB61}"/>
              </a:ext>
            </a:extLst>
          </p:cNvPr>
          <p:cNvSpPr>
            <a:spLocks noGrp="1"/>
          </p:cNvSpPr>
          <p:nvPr>
            <p:ph type="dt" sz="half" idx="10"/>
          </p:nvPr>
        </p:nvSpPr>
        <p:spPr/>
        <p:txBody>
          <a:bodyPr/>
          <a:lstStyle/>
          <a:p>
            <a:fld id="{1393BE3D-508D-4B7B-89D7-C3163BD63C83}" type="datetimeFigureOut">
              <a:rPr lang="en-GB" smtClean="0"/>
              <a:t>24/11/2023</a:t>
            </a:fld>
            <a:endParaRPr lang="en-GB"/>
          </a:p>
        </p:txBody>
      </p:sp>
      <p:sp>
        <p:nvSpPr>
          <p:cNvPr id="5" name="Footer Placeholder 4">
            <a:extLst>
              <a:ext uri="{FF2B5EF4-FFF2-40B4-BE49-F238E27FC236}">
                <a16:creationId xmlns:a16="http://schemas.microsoft.com/office/drawing/2014/main" id="{56F333AF-2C34-ADFD-B1FB-FCD8AD8E297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C864F7D-1C72-F99D-60CC-6EE2C842DE75}"/>
              </a:ext>
            </a:extLst>
          </p:cNvPr>
          <p:cNvSpPr>
            <a:spLocks noGrp="1"/>
          </p:cNvSpPr>
          <p:nvPr>
            <p:ph type="sldNum" sz="quarter" idx="12"/>
          </p:nvPr>
        </p:nvSpPr>
        <p:spPr/>
        <p:txBody>
          <a:bodyPr/>
          <a:lstStyle/>
          <a:p>
            <a:fld id="{14FE4746-20A7-4041-9611-DAA36C087728}" type="slidenum">
              <a:rPr lang="en-GB" smtClean="0"/>
              <a:t>‹#›</a:t>
            </a:fld>
            <a:endParaRPr lang="en-GB"/>
          </a:p>
        </p:txBody>
      </p:sp>
    </p:spTree>
    <p:extLst>
      <p:ext uri="{BB962C8B-B14F-4D97-AF65-F5344CB8AC3E}">
        <p14:creationId xmlns:p14="http://schemas.microsoft.com/office/powerpoint/2010/main" val="3064290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1AC91-9C58-8BFC-C12C-F206FCD788E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34997D6-A73C-9C77-F56E-61FA6BD05CC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AC83520-9231-ECD2-63EF-986FCC79472A}"/>
              </a:ext>
            </a:extLst>
          </p:cNvPr>
          <p:cNvSpPr>
            <a:spLocks noGrp="1"/>
          </p:cNvSpPr>
          <p:nvPr>
            <p:ph type="dt" sz="half" idx="10"/>
          </p:nvPr>
        </p:nvSpPr>
        <p:spPr/>
        <p:txBody>
          <a:bodyPr/>
          <a:lstStyle/>
          <a:p>
            <a:fld id="{1393BE3D-508D-4B7B-89D7-C3163BD63C83}" type="datetimeFigureOut">
              <a:rPr lang="en-GB" smtClean="0"/>
              <a:t>24/11/2023</a:t>
            </a:fld>
            <a:endParaRPr lang="en-GB"/>
          </a:p>
        </p:txBody>
      </p:sp>
      <p:sp>
        <p:nvSpPr>
          <p:cNvPr id="5" name="Footer Placeholder 4">
            <a:extLst>
              <a:ext uri="{FF2B5EF4-FFF2-40B4-BE49-F238E27FC236}">
                <a16:creationId xmlns:a16="http://schemas.microsoft.com/office/drawing/2014/main" id="{512A0E2D-1CA3-F3DB-F9DB-F233977B983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29B816-42CC-1BF5-A86D-D576C8015D66}"/>
              </a:ext>
            </a:extLst>
          </p:cNvPr>
          <p:cNvSpPr>
            <a:spLocks noGrp="1"/>
          </p:cNvSpPr>
          <p:nvPr>
            <p:ph type="sldNum" sz="quarter" idx="12"/>
          </p:nvPr>
        </p:nvSpPr>
        <p:spPr/>
        <p:txBody>
          <a:bodyPr/>
          <a:lstStyle/>
          <a:p>
            <a:fld id="{14FE4746-20A7-4041-9611-DAA36C087728}" type="slidenum">
              <a:rPr lang="en-GB" smtClean="0"/>
              <a:t>‹#›</a:t>
            </a:fld>
            <a:endParaRPr lang="en-GB"/>
          </a:p>
        </p:txBody>
      </p:sp>
    </p:spTree>
    <p:extLst>
      <p:ext uri="{BB962C8B-B14F-4D97-AF65-F5344CB8AC3E}">
        <p14:creationId xmlns:p14="http://schemas.microsoft.com/office/powerpoint/2010/main" val="1491613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3B4ED-BA64-F28B-1213-73872500CD0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1064FE1-D224-BBF7-CC44-C73465234C4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7ADB61-4E10-301A-7F9B-E68FD483292B}"/>
              </a:ext>
            </a:extLst>
          </p:cNvPr>
          <p:cNvSpPr>
            <a:spLocks noGrp="1"/>
          </p:cNvSpPr>
          <p:nvPr>
            <p:ph type="dt" sz="half" idx="10"/>
          </p:nvPr>
        </p:nvSpPr>
        <p:spPr/>
        <p:txBody>
          <a:bodyPr/>
          <a:lstStyle/>
          <a:p>
            <a:fld id="{1393BE3D-508D-4B7B-89D7-C3163BD63C83}" type="datetimeFigureOut">
              <a:rPr lang="en-GB" smtClean="0"/>
              <a:t>24/11/2023</a:t>
            </a:fld>
            <a:endParaRPr lang="en-GB"/>
          </a:p>
        </p:txBody>
      </p:sp>
      <p:sp>
        <p:nvSpPr>
          <p:cNvPr id="5" name="Footer Placeholder 4">
            <a:extLst>
              <a:ext uri="{FF2B5EF4-FFF2-40B4-BE49-F238E27FC236}">
                <a16:creationId xmlns:a16="http://schemas.microsoft.com/office/drawing/2014/main" id="{71E311F1-A187-F371-070C-1FDD3306041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4B05B1-7A2E-27DE-460E-C2802C0526EE}"/>
              </a:ext>
            </a:extLst>
          </p:cNvPr>
          <p:cNvSpPr>
            <a:spLocks noGrp="1"/>
          </p:cNvSpPr>
          <p:nvPr>
            <p:ph type="sldNum" sz="quarter" idx="12"/>
          </p:nvPr>
        </p:nvSpPr>
        <p:spPr/>
        <p:txBody>
          <a:bodyPr/>
          <a:lstStyle/>
          <a:p>
            <a:fld id="{14FE4746-20A7-4041-9611-DAA36C087728}" type="slidenum">
              <a:rPr lang="en-GB" smtClean="0"/>
              <a:t>‹#›</a:t>
            </a:fld>
            <a:endParaRPr lang="en-GB"/>
          </a:p>
        </p:txBody>
      </p:sp>
    </p:spTree>
    <p:extLst>
      <p:ext uri="{BB962C8B-B14F-4D97-AF65-F5344CB8AC3E}">
        <p14:creationId xmlns:p14="http://schemas.microsoft.com/office/powerpoint/2010/main" val="3378519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18EAF3-B38F-A4B7-0F84-F49137531B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DCD6B45-E5F2-53D8-2C5B-8FC4E8FC0B0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16042B4-2730-EAC1-EC33-CB23427EBC2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0622995-92AF-8978-2C2D-DC8AE973A9E7}"/>
              </a:ext>
            </a:extLst>
          </p:cNvPr>
          <p:cNvSpPr>
            <a:spLocks noGrp="1"/>
          </p:cNvSpPr>
          <p:nvPr>
            <p:ph type="dt" sz="half" idx="10"/>
          </p:nvPr>
        </p:nvSpPr>
        <p:spPr/>
        <p:txBody>
          <a:bodyPr/>
          <a:lstStyle/>
          <a:p>
            <a:fld id="{1393BE3D-508D-4B7B-89D7-C3163BD63C83}" type="datetimeFigureOut">
              <a:rPr lang="en-GB" smtClean="0"/>
              <a:t>24/11/2023</a:t>
            </a:fld>
            <a:endParaRPr lang="en-GB"/>
          </a:p>
        </p:txBody>
      </p:sp>
      <p:sp>
        <p:nvSpPr>
          <p:cNvPr id="6" name="Footer Placeholder 5">
            <a:extLst>
              <a:ext uri="{FF2B5EF4-FFF2-40B4-BE49-F238E27FC236}">
                <a16:creationId xmlns:a16="http://schemas.microsoft.com/office/drawing/2014/main" id="{F4B08537-83BE-0337-8E84-9D131902FC8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62C3677-C45C-2519-4F45-D43A512ADF56}"/>
              </a:ext>
            </a:extLst>
          </p:cNvPr>
          <p:cNvSpPr>
            <a:spLocks noGrp="1"/>
          </p:cNvSpPr>
          <p:nvPr>
            <p:ph type="sldNum" sz="quarter" idx="12"/>
          </p:nvPr>
        </p:nvSpPr>
        <p:spPr/>
        <p:txBody>
          <a:bodyPr/>
          <a:lstStyle/>
          <a:p>
            <a:fld id="{14FE4746-20A7-4041-9611-DAA36C087728}" type="slidenum">
              <a:rPr lang="en-GB" smtClean="0"/>
              <a:t>‹#›</a:t>
            </a:fld>
            <a:endParaRPr lang="en-GB"/>
          </a:p>
        </p:txBody>
      </p:sp>
    </p:spTree>
    <p:extLst>
      <p:ext uri="{BB962C8B-B14F-4D97-AF65-F5344CB8AC3E}">
        <p14:creationId xmlns:p14="http://schemas.microsoft.com/office/powerpoint/2010/main" val="3917157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218A6-7DE9-F182-F668-9FC89A6E525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69B0CEB-F8AF-C26E-D6DC-81FD05635C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4863073-93E6-DD00-9E19-42945DC56E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D12DFCF-068B-288D-F92F-43D418C17D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7DD15B-3C1C-5E41-67B3-8692187DE6A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19DD836-2A1B-1B76-5236-0E334B5FEAF3}"/>
              </a:ext>
            </a:extLst>
          </p:cNvPr>
          <p:cNvSpPr>
            <a:spLocks noGrp="1"/>
          </p:cNvSpPr>
          <p:nvPr>
            <p:ph type="dt" sz="half" idx="10"/>
          </p:nvPr>
        </p:nvSpPr>
        <p:spPr/>
        <p:txBody>
          <a:bodyPr/>
          <a:lstStyle/>
          <a:p>
            <a:fld id="{1393BE3D-508D-4B7B-89D7-C3163BD63C83}" type="datetimeFigureOut">
              <a:rPr lang="en-GB" smtClean="0"/>
              <a:t>24/11/2023</a:t>
            </a:fld>
            <a:endParaRPr lang="en-GB"/>
          </a:p>
        </p:txBody>
      </p:sp>
      <p:sp>
        <p:nvSpPr>
          <p:cNvPr id="8" name="Footer Placeholder 7">
            <a:extLst>
              <a:ext uri="{FF2B5EF4-FFF2-40B4-BE49-F238E27FC236}">
                <a16:creationId xmlns:a16="http://schemas.microsoft.com/office/drawing/2014/main" id="{4E63DB78-5C07-5DF9-0A1A-5F522ADB685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FB6274E-F43B-74CE-800C-701440FB5DB3}"/>
              </a:ext>
            </a:extLst>
          </p:cNvPr>
          <p:cNvSpPr>
            <a:spLocks noGrp="1"/>
          </p:cNvSpPr>
          <p:nvPr>
            <p:ph type="sldNum" sz="quarter" idx="12"/>
          </p:nvPr>
        </p:nvSpPr>
        <p:spPr/>
        <p:txBody>
          <a:bodyPr/>
          <a:lstStyle/>
          <a:p>
            <a:fld id="{14FE4746-20A7-4041-9611-DAA36C087728}" type="slidenum">
              <a:rPr lang="en-GB" smtClean="0"/>
              <a:t>‹#›</a:t>
            </a:fld>
            <a:endParaRPr lang="en-GB"/>
          </a:p>
        </p:txBody>
      </p:sp>
    </p:spTree>
    <p:extLst>
      <p:ext uri="{BB962C8B-B14F-4D97-AF65-F5344CB8AC3E}">
        <p14:creationId xmlns:p14="http://schemas.microsoft.com/office/powerpoint/2010/main" val="3249314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48A11-B488-884E-A4DC-2AFB01696ED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5B73082-947D-BD20-F928-874193703055}"/>
              </a:ext>
            </a:extLst>
          </p:cNvPr>
          <p:cNvSpPr>
            <a:spLocks noGrp="1"/>
          </p:cNvSpPr>
          <p:nvPr>
            <p:ph type="dt" sz="half" idx="10"/>
          </p:nvPr>
        </p:nvSpPr>
        <p:spPr/>
        <p:txBody>
          <a:bodyPr/>
          <a:lstStyle/>
          <a:p>
            <a:fld id="{1393BE3D-508D-4B7B-89D7-C3163BD63C83}" type="datetimeFigureOut">
              <a:rPr lang="en-GB" smtClean="0"/>
              <a:t>24/11/2023</a:t>
            </a:fld>
            <a:endParaRPr lang="en-GB"/>
          </a:p>
        </p:txBody>
      </p:sp>
      <p:sp>
        <p:nvSpPr>
          <p:cNvPr id="4" name="Footer Placeholder 3">
            <a:extLst>
              <a:ext uri="{FF2B5EF4-FFF2-40B4-BE49-F238E27FC236}">
                <a16:creationId xmlns:a16="http://schemas.microsoft.com/office/drawing/2014/main" id="{6934357A-DC58-E171-D49D-9BD6D6EAB5C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881740E-C155-0855-9162-BE6E1FF5A5D7}"/>
              </a:ext>
            </a:extLst>
          </p:cNvPr>
          <p:cNvSpPr>
            <a:spLocks noGrp="1"/>
          </p:cNvSpPr>
          <p:nvPr>
            <p:ph type="sldNum" sz="quarter" idx="12"/>
          </p:nvPr>
        </p:nvSpPr>
        <p:spPr/>
        <p:txBody>
          <a:bodyPr/>
          <a:lstStyle/>
          <a:p>
            <a:fld id="{14FE4746-20A7-4041-9611-DAA36C087728}" type="slidenum">
              <a:rPr lang="en-GB" smtClean="0"/>
              <a:t>‹#›</a:t>
            </a:fld>
            <a:endParaRPr lang="en-GB"/>
          </a:p>
        </p:txBody>
      </p:sp>
    </p:spTree>
    <p:extLst>
      <p:ext uri="{BB962C8B-B14F-4D97-AF65-F5344CB8AC3E}">
        <p14:creationId xmlns:p14="http://schemas.microsoft.com/office/powerpoint/2010/main" val="4280559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5A11C71-AFC5-F4C1-76ED-8092A73B2B40}"/>
              </a:ext>
            </a:extLst>
          </p:cNvPr>
          <p:cNvSpPr>
            <a:spLocks noGrp="1"/>
          </p:cNvSpPr>
          <p:nvPr>
            <p:ph type="dt" sz="half" idx="10"/>
          </p:nvPr>
        </p:nvSpPr>
        <p:spPr/>
        <p:txBody>
          <a:bodyPr/>
          <a:lstStyle/>
          <a:p>
            <a:fld id="{1393BE3D-508D-4B7B-89D7-C3163BD63C83}" type="datetimeFigureOut">
              <a:rPr lang="en-GB" smtClean="0"/>
              <a:t>24/11/2023</a:t>
            </a:fld>
            <a:endParaRPr lang="en-GB"/>
          </a:p>
        </p:txBody>
      </p:sp>
      <p:sp>
        <p:nvSpPr>
          <p:cNvPr id="3" name="Footer Placeholder 2">
            <a:extLst>
              <a:ext uri="{FF2B5EF4-FFF2-40B4-BE49-F238E27FC236}">
                <a16:creationId xmlns:a16="http://schemas.microsoft.com/office/drawing/2014/main" id="{917CDAAE-10F3-C841-0A03-F06C4AC603D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4D6BE43-1D50-4316-F999-EA1F70BB6559}"/>
              </a:ext>
            </a:extLst>
          </p:cNvPr>
          <p:cNvSpPr>
            <a:spLocks noGrp="1"/>
          </p:cNvSpPr>
          <p:nvPr>
            <p:ph type="sldNum" sz="quarter" idx="12"/>
          </p:nvPr>
        </p:nvSpPr>
        <p:spPr/>
        <p:txBody>
          <a:bodyPr/>
          <a:lstStyle/>
          <a:p>
            <a:fld id="{14FE4746-20A7-4041-9611-DAA36C087728}" type="slidenum">
              <a:rPr lang="en-GB" smtClean="0"/>
              <a:t>‹#›</a:t>
            </a:fld>
            <a:endParaRPr lang="en-GB"/>
          </a:p>
        </p:txBody>
      </p:sp>
    </p:spTree>
    <p:extLst>
      <p:ext uri="{BB962C8B-B14F-4D97-AF65-F5344CB8AC3E}">
        <p14:creationId xmlns:p14="http://schemas.microsoft.com/office/powerpoint/2010/main" val="549154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3BD4E7-4A9D-9973-311E-3A050FBF85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EF43EC7-892A-5000-FE18-E9D77E6AB8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A715878-9839-494C-25DC-FC38C5AB7D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53BA9E5-5455-D441-D00A-84E42C54D114}"/>
              </a:ext>
            </a:extLst>
          </p:cNvPr>
          <p:cNvSpPr>
            <a:spLocks noGrp="1"/>
          </p:cNvSpPr>
          <p:nvPr>
            <p:ph type="dt" sz="half" idx="10"/>
          </p:nvPr>
        </p:nvSpPr>
        <p:spPr/>
        <p:txBody>
          <a:bodyPr/>
          <a:lstStyle/>
          <a:p>
            <a:fld id="{1393BE3D-508D-4B7B-89D7-C3163BD63C83}" type="datetimeFigureOut">
              <a:rPr lang="en-GB" smtClean="0"/>
              <a:t>24/11/2023</a:t>
            </a:fld>
            <a:endParaRPr lang="en-GB"/>
          </a:p>
        </p:txBody>
      </p:sp>
      <p:sp>
        <p:nvSpPr>
          <p:cNvPr id="6" name="Footer Placeholder 5">
            <a:extLst>
              <a:ext uri="{FF2B5EF4-FFF2-40B4-BE49-F238E27FC236}">
                <a16:creationId xmlns:a16="http://schemas.microsoft.com/office/drawing/2014/main" id="{20669B9A-D101-236B-61A1-4A47B79D897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076AAC7-EA9F-EE42-E5F1-B3455BFBE210}"/>
              </a:ext>
            </a:extLst>
          </p:cNvPr>
          <p:cNvSpPr>
            <a:spLocks noGrp="1"/>
          </p:cNvSpPr>
          <p:nvPr>
            <p:ph type="sldNum" sz="quarter" idx="12"/>
          </p:nvPr>
        </p:nvSpPr>
        <p:spPr/>
        <p:txBody>
          <a:bodyPr/>
          <a:lstStyle/>
          <a:p>
            <a:fld id="{14FE4746-20A7-4041-9611-DAA36C087728}" type="slidenum">
              <a:rPr lang="en-GB" smtClean="0"/>
              <a:t>‹#›</a:t>
            </a:fld>
            <a:endParaRPr lang="en-GB"/>
          </a:p>
        </p:txBody>
      </p:sp>
    </p:spTree>
    <p:extLst>
      <p:ext uri="{BB962C8B-B14F-4D97-AF65-F5344CB8AC3E}">
        <p14:creationId xmlns:p14="http://schemas.microsoft.com/office/powerpoint/2010/main" val="3217438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36781-6988-7BC1-69D1-76BA350729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5D2BFFB-409E-88EF-CD0E-BD7F08CB4E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ACDA057-AD93-88E2-3A29-C0FAEE7388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1F052D-1430-39B9-6FB6-4B4D07A65724}"/>
              </a:ext>
            </a:extLst>
          </p:cNvPr>
          <p:cNvSpPr>
            <a:spLocks noGrp="1"/>
          </p:cNvSpPr>
          <p:nvPr>
            <p:ph type="dt" sz="half" idx="10"/>
          </p:nvPr>
        </p:nvSpPr>
        <p:spPr/>
        <p:txBody>
          <a:bodyPr/>
          <a:lstStyle/>
          <a:p>
            <a:fld id="{1393BE3D-508D-4B7B-89D7-C3163BD63C83}" type="datetimeFigureOut">
              <a:rPr lang="en-GB" smtClean="0"/>
              <a:t>24/11/2023</a:t>
            </a:fld>
            <a:endParaRPr lang="en-GB"/>
          </a:p>
        </p:txBody>
      </p:sp>
      <p:sp>
        <p:nvSpPr>
          <p:cNvPr id="6" name="Footer Placeholder 5">
            <a:extLst>
              <a:ext uri="{FF2B5EF4-FFF2-40B4-BE49-F238E27FC236}">
                <a16:creationId xmlns:a16="http://schemas.microsoft.com/office/drawing/2014/main" id="{E1ABC593-B407-3150-0AA2-0874979BA26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76499A9-0BF3-6450-8DF8-5FAB52595396}"/>
              </a:ext>
            </a:extLst>
          </p:cNvPr>
          <p:cNvSpPr>
            <a:spLocks noGrp="1"/>
          </p:cNvSpPr>
          <p:nvPr>
            <p:ph type="sldNum" sz="quarter" idx="12"/>
          </p:nvPr>
        </p:nvSpPr>
        <p:spPr/>
        <p:txBody>
          <a:bodyPr/>
          <a:lstStyle/>
          <a:p>
            <a:fld id="{14FE4746-20A7-4041-9611-DAA36C087728}" type="slidenum">
              <a:rPr lang="en-GB" smtClean="0"/>
              <a:t>‹#›</a:t>
            </a:fld>
            <a:endParaRPr lang="en-GB"/>
          </a:p>
        </p:txBody>
      </p:sp>
    </p:spTree>
    <p:extLst>
      <p:ext uri="{BB962C8B-B14F-4D97-AF65-F5344CB8AC3E}">
        <p14:creationId xmlns:p14="http://schemas.microsoft.com/office/powerpoint/2010/main" val="2807933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767C66-437C-4723-ADF6-1D8D7A64CA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6D46AE3-CE56-C786-C8DC-C043B44F49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D784A28-1BD1-F0C7-7B99-57A182E7FB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93BE3D-508D-4B7B-89D7-C3163BD63C83}" type="datetimeFigureOut">
              <a:rPr lang="en-GB" smtClean="0"/>
              <a:t>24/11/2023</a:t>
            </a:fld>
            <a:endParaRPr lang="en-GB"/>
          </a:p>
        </p:txBody>
      </p:sp>
      <p:sp>
        <p:nvSpPr>
          <p:cNvPr id="5" name="Footer Placeholder 4">
            <a:extLst>
              <a:ext uri="{FF2B5EF4-FFF2-40B4-BE49-F238E27FC236}">
                <a16:creationId xmlns:a16="http://schemas.microsoft.com/office/drawing/2014/main" id="{E62DB360-E222-516C-9977-6760C291BC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9F89F73-5523-EE97-778E-D9CECD7F58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FE4746-20A7-4041-9611-DAA36C087728}" type="slidenum">
              <a:rPr lang="en-GB" smtClean="0"/>
              <a:t>‹#›</a:t>
            </a:fld>
            <a:endParaRPr lang="en-GB"/>
          </a:p>
        </p:txBody>
      </p:sp>
    </p:spTree>
    <p:extLst>
      <p:ext uri="{BB962C8B-B14F-4D97-AF65-F5344CB8AC3E}">
        <p14:creationId xmlns:p14="http://schemas.microsoft.com/office/powerpoint/2010/main" val="10350316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elsevier.com/termsandconditions" TargetMode="External"/><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doi.org/10.1016/j.it.2021.06.00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66C08-2130-4129-B5E1-8A1BEECD2834}"/>
              </a:ext>
            </a:extLst>
          </p:cNvPr>
          <p:cNvSpPr>
            <a:spLocks noGrp="1"/>
          </p:cNvSpPr>
          <p:nvPr>
            <p:ph type="ctrTitle"/>
          </p:nvPr>
        </p:nvSpPr>
        <p:spPr>
          <a:xfrm>
            <a:off x="858309" y="1896768"/>
            <a:ext cx="8894912" cy="2969145"/>
          </a:xfrm>
        </p:spPr>
        <p:txBody>
          <a:bodyPr anchor="ctr">
            <a:noAutofit/>
          </a:bodyPr>
          <a:lstStyle/>
          <a:p>
            <a:pPr algn="ctr"/>
            <a:r>
              <a:rPr lang="en-GB" sz="4800" i="1" dirty="0">
                <a:latin typeface="Palatino Linotype" panose="02040502050505030304" pitchFamily="18" charset="0"/>
              </a:rPr>
              <a:t>Application of biological therapy </a:t>
            </a:r>
            <a:br>
              <a:rPr lang="en-GB" sz="4800" i="1" dirty="0">
                <a:latin typeface="Palatino Linotype" panose="02040502050505030304" pitchFamily="18" charset="0"/>
              </a:rPr>
            </a:br>
            <a:r>
              <a:rPr lang="en-GB" sz="4800" i="1" dirty="0">
                <a:latin typeface="Palatino Linotype" panose="02040502050505030304" pitchFamily="18" charset="0"/>
              </a:rPr>
              <a:t>in medicine</a:t>
            </a:r>
            <a:br>
              <a:rPr lang="en-GB" sz="4800" i="1" dirty="0">
                <a:latin typeface="Palatino Linotype" panose="02040502050505030304" pitchFamily="18" charset="0"/>
              </a:rPr>
            </a:br>
            <a:br>
              <a:rPr lang="en-US" sz="4800" i="1" dirty="0">
                <a:latin typeface="Palatino Linotype" panose="02040502050505030304" pitchFamily="18" charset="0"/>
              </a:rPr>
            </a:br>
            <a:r>
              <a:rPr lang="en-GB" sz="4800" i="1" dirty="0">
                <a:solidFill>
                  <a:srgbClr val="00B050"/>
                </a:solidFill>
                <a:latin typeface="Palatino Linotype" panose="02040502050505030304" pitchFamily="18" charset="0"/>
              </a:rPr>
              <a:t>BIOLOGICAL THERAPY OF INFECTIOUS DISEASES</a:t>
            </a:r>
          </a:p>
        </p:txBody>
      </p:sp>
      <p:pic>
        <p:nvPicPr>
          <p:cNvPr id="20" name="Picture 3">
            <a:extLst>
              <a:ext uri="{FF2B5EF4-FFF2-40B4-BE49-F238E27FC236}">
                <a16:creationId xmlns:a16="http://schemas.microsoft.com/office/drawing/2014/main" id="{AA5515E1-A110-474D-B9AB-BC217FF7548C}"/>
              </a:ext>
            </a:extLst>
          </p:cNvPr>
          <p:cNvPicPr>
            <a:picLocks noChangeAspect="1" noChangeArrowheads="1"/>
          </p:cNvPicPr>
          <p:nvPr/>
        </p:nvPicPr>
        <p:blipFill>
          <a:blip r:embed="rId2" cstate="print"/>
          <a:srcRect/>
          <a:stretch>
            <a:fillRect/>
          </a:stretch>
        </p:blipFill>
        <p:spPr bwMode="auto">
          <a:xfrm>
            <a:off x="2359704" y="-8914"/>
            <a:ext cx="799871" cy="1154453"/>
          </a:xfrm>
          <a:prstGeom prst="rect">
            <a:avLst/>
          </a:prstGeom>
          <a:noFill/>
          <a:ln w="9525">
            <a:noFill/>
            <a:miter lim="800000"/>
            <a:headEnd/>
            <a:tailEnd/>
          </a:ln>
          <a:effectLst/>
        </p:spPr>
      </p:pic>
      <p:pic>
        <p:nvPicPr>
          <p:cNvPr id="22" name="Picture 4">
            <a:extLst>
              <a:ext uri="{FF2B5EF4-FFF2-40B4-BE49-F238E27FC236}">
                <a16:creationId xmlns:a16="http://schemas.microsoft.com/office/drawing/2014/main" id="{947B11C1-DA89-4970-874C-CB32772FBA76}"/>
              </a:ext>
            </a:extLst>
          </p:cNvPr>
          <p:cNvPicPr>
            <a:picLocks noChangeAspect="1" noChangeArrowheads="1"/>
          </p:cNvPicPr>
          <p:nvPr/>
        </p:nvPicPr>
        <p:blipFill>
          <a:blip r:embed="rId3" cstate="print"/>
          <a:srcRect/>
          <a:stretch>
            <a:fillRect/>
          </a:stretch>
        </p:blipFill>
        <p:spPr bwMode="auto">
          <a:xfrm>
            <a:off x="8006170" y="47194"/>
            <a:ext cx="742148" cy="1055500"/>
          </a:xfrm>
          <a:prstGeom prst="rect">
            <a:avLst/>
          </a:prstGeom>
          <a:noFill/>
          <a:ln w="9525">
            <a:noFill/>
            <a:miter lim="800000"/>
            <a:headEnd/>
            <a:tailEnd/>
          </a:ln>
          <a:effectLst/>
        </p:spPr>
      </p:pic>
      <p:sp>
        <p:nvSpPr>
          <p:cNvPr id="24" name="Subtitle 2">
            <a:extLst>
              <a:ext uri="{FF2B5EF4-FFF2-40B4-BE49-F238E27FC236}">
                <a16:creationId xmlns:a16="http://schemas.microsoft.com/office/drawing/2014/main" id="{4E91695E-E0EE-425C-B1A6-A420863C0ADA}"/>
              </a:ext>
            </a:extLst>
          </p:cNvPr>
          <p:cNvSpPr txBox="1">
            <a:spLocks/>
          </p:cNvSpPr>
          <p:nvPr/>
        </p:nvSpPr>
        <p:spPr>
          <a:xfrm>
            <a:off x="2085975" y="47194"/>
            <a:ext cx="6736671" cy="1042239"/>
          </a:xfrm>
          <a:prstGeom prst="rect">
            <a:avLst/>
          </a:prstGeom>
        </p:spPr>
        <p:txBody>
          <a:bodyPr vert="horz" lIns="91440" tIns="45720" rIns="91440" bIns="45720" rtlCol="0" anchor="ctr">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r>
              <a:rPr lang="en-US" sz="2000" dirty="0">
                <a:solidFill>
                  <a:schemeClr val="tx2"/>
                </a:solidFill>
                <a:latin typeface="Palatino Linotype" panose="02040502050505030304" pitchFamily="18" charset="0"/>
              </a:rPr>
              <a:t>UNIVERSITY OF KRAGUJEVAC</a:t>
            </a:r>
          </a:p>
          <a:p>
            <a:pPr algn="ctr"/>
            <a:r>
              <a:rPr lang="en-US" sz="2000" dirty="0">
                <a:solidFill>
                  <a:schemeClr val="tx2"/>
                </a:solidFill>
                <a:latin typeface="Palatino Linotype" panose="02040502050505030304" pitchFamily="18" charset="0"/>
              </a:rPr>
              <a:t>FACULTY OF MEDICAL SCIENCES</a:t>
            </a:r>
            <a:endParaRPr lang="en-GB" sz="2000" dirty="0">
              <a:solidFill>
                <a:schemeClr val="tx2"/>
              </a:solidFill>
              <a:latin typeface="Palatino Linotype" panose="02040502050505030304" pitchFamily="18" charset="0"/>
            </a:endParaRPr>
          </a:p>
        </p:txBody>
      </p:sp>
    </p:spTree>
    <p:extLst>
      <p:ext uri="{BB962C8B-B14F-4D97-AF65-F5344CB8AC3E}">
        <p14:creationId xmlns:p14="http://schemas.microsoft.com/office/powerpoint/2010/main" val="28083547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677333" y="6096"/>
            <a:ext cx="10774437" cy="579120"/>
          </a:xfrm>
        </p:spPr>
        <p:txBody>
          <a:bodyPr>
            <a:normAutofit/>
          </a:bodyPr>
          <a:lstStyle/>
          <a:p>
            <a:pPr algn="ctr"/>
            <a:r>
              <a:rPr lang="en-GB" sz="2800" dirty="0">
                <a:latin typeface="Palatino Linotype" panose="02040502050505030304" pitchFamily="18" charset="0"/>
              </a:rPr>
              <a:t>Causes</a:t>
            </a:r>
          </a:p>
        </p:txBody>
      </p: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365759" y="981777"/>
            <a:ext cx="11314611" cy="5695469"/>
          </a:xfrm>
        </p:spPr>
        <p:txBody>
          <a:bodyPr>
            <a:normAutofit/>
          </a:bodyPr>
          <a:lstStyle/>
          <a:p>
            <a:pPr algn="just"/>
            <a:r>
              <a:rPr lang="en-GB" sz="1800" dirty="0">
                <a:latin typeface="Palatino Linotype" panose="02040502050505030304" pitchFamily="18" charset="0"/>
              </a:rPr>
              <a:t>Cytokine storm occurs frequently in the context of certain diseases, syndromes, and therapies, for example, anaphylaxis, graft-versus-host disease, acute respiratory distress syndrome (ARDS), and systemic inflammatory response syndrome (SIRS), as well as chimeric antigen receptor-T (CAR-T) cell therapy.</a:t>
            </a:r>
          </a:p>
          <a:p>
            <a:pPr algn="just"/>
            <a:endParaRPr lang="en-GB" sz="1800" dirty="0">
              <a:latin typeface="Palatino Linotype" panose="02040502050505030304" pitchFamily="18" charset="0"/>
            </a:endParaRPr>
          </a:p>
          <a:p>
            <a:pPr algn="just"/>
            <a:r>
              <a:rPr lang="en-GB" sz="1800" dirty="0">
                <a:latin typeface="Palatino Linotype" panose="02040502050505030304" pitchFamily="18" charset="0"/>
              </a:rPr>
              <a:t>The most frequent cause of cytokine storm is invasive microbial infection. </a:t>
            </a:r>
          </a:p>
          <a:p>
            <a:pPr algn="just"/>
            <a:endParaRPr lang="en-GB" sz="1800" dirty="0">
              <a:latin typeface="Palatino Linotype" panose="02040502050505030304" pitchFamily="18" charset="0"/>
            </a:endParaRPr>
          </a:p>
          <a:p>
            <a:pPr algn="just"/>
            <a:r>
              <a:rPr lang="en-GB" sz="1800" dirty="0">
                <a:latin typeface="Palatino Linotype" panose="02040502050505030304" pitchFamily="18" charset="0"/>
              </a:rPr>
              <a:t>Infection-associated cytokine storm or sepsis is the leading cause of death globally for patients in intensive care units. According to the WHO, sepsis kills approximately 11 million people each year, and this life-threatening condition has been primarily studied in the context of bacterial and viral respiratory infections.</a:t>
            </a:r>
          </a:p>
          <a:p>
            <a:pPr algn="just"/>
            <a:endParaRPr lang="en-GB" sz="1800" dirty="0">
              <a:latin typeface="Palatino Linotype" panose="02040502050505030304" pitchFamily="18" charset="0"/>
            </a:endParaRPr>
          </a:p>
          <a:p>
            <a:pPr algn="just"/>
            <a:r>
              <a:rPr lang="en-GB" sz="1800" dirty="0">
                <a:latin typeface="Palatino Linotype" panose="02040502050505030304" pitchFamily="18" charset="0"/>
              </a:rPr>
              <a:t>For example, bacterial infections with </a:t>
            </a:r>
            <a:r>
              <a:rPr lang="en-GB" sz="1800" i="1" dirty="0">
                <a:latin typeface="Palatino Linotype" panose="02040502050505030304" pitchFamily="18" charset="0"/>
              </a:rPr>
              <a:t>Streptococcus pyogenes</a:t>
            </a:r>
            <a:r>
              <a:rPr lang="en-GB" sz="1800" dirty="0">
                <a:latin typeface="Palatino Linotype" panose="02040502050505030304" pitchFamily="18" charset="0"/>
              </a:rPr>
              <a:t>, </a:t>
            </a:r>
            <a:r>
              <a:rPr lang="en-GB" sz="1800" i="1" dirty="0">
                <a:latin typeface="Palatino Linotype" panose="02040502050505030304" pitchFamily="18" charset="0"/>
              </a:rPr>
              <a:t>Staphylococcus aureus</a:t>
            </a:r>
            <a:r>
              <a:rPr lang="en-GB" sz="1800" dirty="0">
                <a:latin typeface="Palatino Linotype" panose="02040502050505030304" pitchFamily="18" charset="0"/>
              </a:rPr>
              <a:t>, </a:t>
            </a:r>
            <a:r>
              <a:rPr lang="en-GB" sz="1800" i="1" dirty="0" err="1">
                <a:latin typeface="Palatino Linotype" panose="02040502050505030304" pitchFamily="18" charset="0"/>
              </a:rPr>
              <a:t>Francisella</a:t>
            </a:r>
            <a:r>
              <a:rPr lang="en-GB" sz="1800" i="1" dirty="0">
                <a:latin typeface="Palatino Linotype" panose="02040502050505030304" pitchFamily="18" charset="0"/>
              </a:rPr>
              <a:t> tularensis</a:t>
            </a:r>
            <a:r>
              <a:rPr lang="en-GB" sz="1800" dirty="0">
                <a:latin typeface="Palatino Linotype" panose="02040502050505030304" pitchFamily="18" charset="0"/>
              </a:rPr>
              <a:t>, </a:t>
            </a:r>
            <a:r>
              <a:rPr lang="en-GB" sz="1800" i="1" dirty="0">
                <a:latin typeface="Palatino Linotype" panose="02040502050505030304" pitchFamily="18" charset="0"/>
              </a:rPr>
              <a:t>Klebsiella pneumoniae</a:t>
            </a:r>
            <a:r>
              <a:rPr lang="en-GB" sz="1800" dirty="0">
                <a:latin typeface="Palatino Linotype" panose="02040502050505030304" pitchFamily="18" charset="0"/>
              </a:rPr>
              <a:t>, and </a:t>
            </a:r>
            <a:r>
              <a:rPr lang="en-GB" sz="1800" i="1" dirty="0">
                <a:latin typeface="Palatino Linotype" panose="02040502050505030304" pitchFamily="18" charset="0"/>
              </a:rPr>
              <a:t>Yersinia pestis </a:t>
            </a:r>
            <a:r>
              <a:rPr lang="en-GB" sz="1800" dirty="0">
                <a:latin typeface="Palatino Linotype" panose="02040502050505030304" pitchFamily="18" charset="0"/>
              </a:rPr>
              <a:t>result in a systemic inflammatory response in humans and mice.</a:t>
            </a:r>
          </a:p>
          <a:p>
            <a:pPr algn="just"/>
            <a:endParaRPr lang="en-GB" sz="1800" dirty="0">
              <a:latin typeface="Palatino Linotype" panose="02040502050505030304" pitchFamily="18" charset="0"/>
            </a:endParaRPr>
          </a:p>
          <a:p>
            <a:pPr algn="just"/>
            <a:r>
              <a:rPr lang="en-GB" sz="1800" dirty="0">
                <a:latin typeface="Palatino Linotype" panose="02040502050505030304" pitchFamily="18" charset="0"/>
              </a:rPr>
              <a:t>Infection with certain viral pathogens is frequently accompanied by an excessive release of cytokines. These include MERS-</a:t>
            </a:r>
            <a:r>
              <a:rPr lang="en-GB" sz="1800" dirty="0" err="1">
                <a:latin typeface="Palatino Linotype" panose="02040502050505030304" pitchFamily="18" charset="0"/>
              </a:rPr>
              <a:t>CoV</a:t>
            </a:r>
            <a:r>
              <a:rPr lang="en-GB" sz="1800" dirty="0">
                <a:latin typeface="Palatino Linotype" panose="02040502050505030304" pitchFamily="18" charset="0"/>
              </a:rPr>
              <a:t>, SARS-</a:t>
            </a:r>
            <a:r>
              <a:rPr lang="en-GB" sz="1800" dirty="0" err="1">
                <a:latin typeface="Palatino Linotype" panose="02040502050505030304" pitchFamily="18" charset="0"/>
              </a:rPr>
              <a:t>CoV</a:t>
            </a:r>
            <a:r>
              <a:rPr lang="en-GB" sz="1800" dirty="0">
                <a:latin typeface="Palatino Linotype" panose="02040502050505030304" pitchFamily="18" charset="0"/>
              </a:rPr>
              <a:t>, influenza virus (e.g., H1N1, H5N1), and </a:t>
            </a:r>
            <a:r>
              <a:rPr lang="en-GB" sz="1800" dirty="0" err="1">
                <a:latin typeface="Palatino Linotype" panose="02040502050505030304" pitchFamily="18" charset="0"/>
              </a:rPr>
              <a:t>hemorrhagic</a:t>
            </a:r>
            <a:r>
              <a:rPr lang="en-GB" sz="1800" dirty="0">
                <a:latin typeface="Palatino Linotype" panose="02040502050505030304" pitchFamily="18" charset="0"/>
              </a:rPr>
              <a:t> fevers (e.g., Dengue, Ebola, and Crimean-Congo virus infections). Different viruses are associated with diverse patterns of cytokine release. </a:t>
            </a:r>
          </a:p>
        </p:txBody>
      </p:sp>
    </p:spTree>
    <p:extLst>
      <p:ext uri="{BB962C8B-B14F-4D97-AF65-F5344CB8AC3E}">
        <p14:creationId xmlns:p14="http://schemas.microsoft.com/office/powerpoint/2010/main" val="2631446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345440" y="1138265"/>
            <a:ext cx="7193280" cy="1401183"/>
          </a:xfrm>
        </p:spPr>
        <p:txBody>
          <a:bodyPr anchor="t">
            <a:normAutofit/>
          </a:bodyPr>
          <a:lstStyle/>
          <a:p>
            <a:r>
              <a:rPr lang="en-GB" sz="3200" dirty="0">
                <a:latin typeface="Palatino Linotype" panose="02040502050505030304" pitchFamily="18" charset="0"/>
              </a:rPr>
              <a:t>Covid-19–Associated Cytokine Storm</a:t>
            </a:r>
          </a:p>
        </p:txBody>
      </p:sp>
      <p:cxnSp>
        <p:nvCxnSpPr>
          <p:cNvPr id="10" name="Straight Connector 9">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345440" y="1991360"/>
            <a:ext cx="6471920" cy="4683760"/>
          </a:xfrm>
        </p:spPr>
        <p:txBody>
          <a:bodyPr>
            <a:normAutofit/>
          </a:bodyPr>
          <a:lstStyle/>
          <a:p>
            <a:pPr algn="just"/>
            <a:r>
              <a:rPr lang="en-GB" sz="1800" dirty="0">
                <a:latin typeface="Palatino Linotype" panose="02040502050505030304" pitchFamily="18" charset="0"/>
              </a:rPr>
              <a:t>Covid-19, which is caused by SARS-CoV-2, is characterized by heterogeneous symptoms ranging from mild fatigue to life-threatening pneumonia, cytokine storm, and multiorgan failure. Cytokine storm was also reported in patients with SARS and was associated with poor outcomes. Although the mechanisms of lung injury and multiorgan failure in Covid-19 are still under investigation, reports of </a:t>
            </a:r>
            <a:r>
              <a:rPr lang="en-GB" sz="1800" dirty="0" err="1">
                <a:latin typeface="Palatino Linotype" panose="02040502050505030304" pitchFamily="18" charset="0"/>
              </a:rPr>
              <a:t>hemophagocytosis</a:t>
            </a:r>
            <a:r>
              <a:rPr lang="en-GB" sz="1800" dirty="0">
                <a:latin typeface="Palatino Linotype" panose="02040502050505030304" pitchFamily="18" charset="0"/>
              </a:rPr>
              <a:t> and elevated cytokine levels — as well as beneficial effects of immunosuppressant agents — in affected patients, particularly those who are the most severely ill, suggest that cytokine storm may contribute to the pathogenesis of Covid-19.</a:t>
            </a:r>
          </a:p>
          <a:p>
            <a:pPr algn="just"/>
            <a:endParaRPr lang="en-GB" sz="1800" dirty="0">
              <a:latin typeface="Palatino Linotype" panose="02040502050505030304" pitchFamily="18" charset="0"/>
            </a:endParaRPr>
          </a:p>
          <a:p>
            <a:pPr algn="just"/>
            <a:r>
              <a:rPr lang="en-GB" sz="1800" dirty="0">
                <a:latin typeface="Palatino Linotype" panose="02040502050505030304" pitchFamily="18" charset="0"/>
              </a:rPr>
              <a:t>Serum cytokine levels that are elevated in patients with Covid-19–associated cytokine storm include interleukin-1</a:t>
            </a:r>
            <a:r>
              <a:rPr lang="el-GR" sz="1800" dirty="0">
                <a:latin typeface="Palatino Linotype" panose="02040502050505030304" pitchFamily="18" charset="0"/>
              </a:rPr>
              <a:t>β, </a:t>
            </a:r>
            <a:r>
              <a:rPr lang="en-GB" sz="1800" dirty="0">
                <a:latin typeface="Palatino Linotype" panose="02040502050505030304" pitchFamily="18" charset="0"/>
              </a:rPr>
              <a:t>interleukin-6, IP-10, TNF, interferon-</a:t>
            </a:r>
            <a:r>
              <a:rPr lang="el-GR" sz="1800" dirty="0">
                <a:latin typeface="Palatino Linotype" panose="02040502050505030304" pitchFamily="18" charset="0"/>
              </a:rPr>
              <a:t>γ, </a:t>
            </a:r>
            <a:r>
              <a:rPr lang="en-GB" sz="1800" dirty="0">
                <a:latin typeface="Palatino Linotype" panose="02040502050505030304" pitchFamily="18" charset="0"/>
              </a:rPr>
              <a:t>macrophage inflammatory protein (MIP) 1</a:t>
            </a:r>
            <a:r>
              <a:rPr lang="el-GR" sz="1800" dirty="0">
                <a:latin typeface="Palatino Linotype" panose="02040502050505030304" pitchFamily="18" charset="0"/>
              </a:rPr>
              <a:t>α </a:t>
            </a:r>
            <a:r>
              <a:rPr lang="en-GB" sz="1800" dirty="0">
                <a:latin typeface="Palatino Linotype" panose="02040502050505030304" pitchFamily="18" charset="0"/>
              </a:rPr>
              <a:t>and 1</a:t>
            </a:r>
            <a:r>
              <a:rPr lang="el-GR" sz="1800" dirty="0">
                <a:latin typeface="Palatino Linotype" panose="02040502050505030304" pitchFamily="18" charset="0"/>
              </a:rPr>
              <a:t>β, </a:t>
            </a:r>
            <a:r>
              <a:rPr lang="en-GB" sz="1800" dirty="0">
                <a:latin typeface="Palatino Linotype" panose="02040502050505030304" pitchFamily="18" charset="0"/>
              </a:rPr>
              <a:t>and VEGF</a:t>
            </a:r>
          </a:p>
        </p:txBody>
      </p:sp>
      <p:pic>
        <p:nvPicPr>
          <p:cNvPr id="5" name="Picture 4" descr="A close up of a virus&#10;&#10;Description automatically generated">
            <a:extLst>
              <a:ext uri="{FF2B5EF4-FFF2-40B4-BE49-F238E27FC236}">
                <a16:creationId xmlns:a16="http://schemas.microsoft.com/office/drawing/2014/main" id="{D8899F57-6DDF-A2E7-EAEB-E868810B43D5}"/>
              </a:ext>
            </a:extLst>
          </p:cNvPr>
          <p:cNvPicPr>
            <a:picLocks noChangeAspect="1"/>
          </p:cNvPicPr>
          <p:nvPr/>
        </p:nvPicPr>
        <p:blipFill rotWithShape="1">
          <a:blip r:embed="rId2">
            <a:extLst>
              <a:ext uri="{28A0092B-C50C-407E-A947-70E740481C1C}">
                <a14:useLocalDpi xmlns:a14="http://schemas.microsoft.com/office/drawing/2010/main" val="0"/>
              </a:ext>
            </a:extLst>
          </a:blip>
          <a:srcRect l="32556" r="14522"/>
          <a:stretch/>
        </p:blipFill>
        <p:spPr>
          <a:xfrm>
            <a:off x="7032941" y="1023779"/>
            <a:ext cx="4810442" cy="4810442"/>
          </a:xfrm>
          <a:custGeom>
            <a:avLst/>
            <a:gdLst/>
            <a:ahLst/>
            <a:cxnLst/>
            <a:rect l="l" t="t" r="r" b="b"/>
            <a:pathLst>
              <a:path w="4810442" h="4810442">
                <a:moveTo>
                  <a:pt x="2405221" y="0"/>
                </a:moveTo>
                <a:cubicBezTo>
                  <a:pt x="3733588" y="0"/>
                  <a:pt x="4810442" y="1076854"/>
                  <a:pt x="4810442" y="2405221"/>
                </a:cubicBezTo>
                <a:cubicBezTo>
                  <a:pt x="4810442" y="3733588"/>
                  <a:pt x="3733588" y="4810442"/>
                  <a:pt x="2405221" y="4810442"/>
                </a:cubicBezTo>
                <a:cubicBezTo>
                  <a:pt x="1076854" y="4810442"/>
                  <a:pt x="0" y="3733588"/>
                  <a:pt x="0" y="2405221"/>
                </a:cubicBezTo>
                <a:cubicBezTo>
                  <a:pt x="0" y="1076854"/>
                  <a:pt x="1076854" y="0"/>
                  <a:pt x="2405221" y="0"/>
                </a:cubicBezTo>
                <a:close/>
              </a:path>
            </a:pathLst>
          </a:custGeom>
        </p:spPr>
      </p:pic>
    </p:spTree>
    <p:extLst>
      <p:ext uri="{BB962C8B-B14F-4D97-AF65-F5344CB8AC3E}">
        <p14:creationId xmlns:p14="http://schemas.microsoft.com/office/powerpoint/2010/main" val="31924545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677333" y="6096"/>
            <a:ext cx="10774437" cy="579120"/>
          </a:xfrm>
        </p:spPr>
        <p:txBody>
          <a:bodyPr>
            <a:normAutofit/>
          </a:bodyPr>
          <a:lstStyle/>
          <a:p>
            <a:pPr algn="ctr"/>
            <a:r>
              <a:rPr lang="en-GB" sz="2800" dirty="0">
                <a:latin typeface="Palatino Linotype" panose="02040502050505030304" pitchFamily="18" charset="0"/>
              </a:rPr>
              <a:t>Therapeutics to treat a cytokine storm </a:t>
            </a:r>
          </a:p>
        </p:txBody>
      </p: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365759" y="981777"/>
            <a:ext cx="11314611" cy="5695469"/>
          </a:xfrm>
        </p:spPr>
        <p:txBody>
          <a:bodyPr>
            <a:normAutofit/>
          </a:bodyPr>
          <a:lstStyle/>
          <a:p>
            <a:pPr algn="just"/>
            <a:r>
              <a:rPr lang="en-GB" sz="2000" dirty="0">
                <a:latin typeface="Palatino Linotype" panose="02040502050505030304" pitchFamily="18" charset="0"/>
              </a:rPr>
              <a:t>Thus far, treatment of a cytokine storm has been largely aimed at maintaining critical organ function by limiting the collateral damage caused by an activated immune system. </a:t>
            </a:r>
          </a:p>
          <a:p>
            <a:pPr algn="just"/>
            <a:r>
              <a:rPr lang="en-GB" sz="2000" dirty="0">
                <a:latin typeface="Palatino Linotype" panose="02040502050505030304" pitchFamily="18" charset="0"/>
              </a:rPr>
              <a:t>Although general immunosuppression was initially considered as a potential strategy, a deeper mechanistic understanding of the pathways involved has highlighted the failures of general immunosuppression and suggested more-targeted therapies as a superior approach.</a:t>
            </a:r>
          </a:p>
          <a:p>
            <a:pPr algn="just"/>
            <a:r>
              <a:rPr lang="en-GB" sz="2000" dirty="0">
                <a:latin typeface="Palatino Linotype" panose="02040502050505030304" pitchFamily="18" charset="0"/>
              </a:rPr>
              <a:t>Corticosteroids, such as glucocorticoids and dexamethasone, act as anti-inflammatory and immunomodulatory agents by inhibiting the synthesis of proinflammatory cytokines and driving lymphocyte cell death. </a:t>
            </a:r>
          </a:p>
          <a:p>
            <a:pPr algn="just"/>
            <a:r>
              <a:rPr lang="en-GB" sz="2000" dirty="0">
                <a:latin typeface="Palatino Linotype" panose="02040502050505030304" pitchFamily="18" charset="0"/>
              </a:rPr>
              <a:t>However, in IAV-mediated severe pneumonia, a meta-analysis found that patients treated with glucocorticoids might present worse clinical outcomes compared with those not receiving glucocorticoid therapy, including an increased risk of secondary bacterial infection and death. </a:t>
            </a:r>
          </a:p>
          <a:p>
            <a:pPr algn="just"/>
            <a:r>
              <a:rPr lang="en-GB" sz="2000" dirty="0">
                <a:latin typeface="Palatino Linotype" panose="02040502050505030304" pitchFamily="18" charset="0"/>
              </a:rPr>
              <a:t>In COVID-19, dexamethasone was shown to be effective only in patients requiring mechanical ventilation or supplemental oxygen in the randomized open-label Phase II/III trial.</a:t>
            </a:r>
          </a:p>
          <a:p>
            <a:pPr algn="just"/>
            <a:r>
              <a:rPr lang="en-GB" sz="2000" dirty="0">
                <a:latin typeface="Palatino Linotype" panose="02040502050505030304" pitchFamily="18" charset="0"/>
              </a:rPr>
              <a:t>These findings suggest that, while corticosteroids have been widely used across disease indications in the past, more-targeted therapies should be considered to treat cytokine storm.</a:t>
            </a:r>
          </a:p>
        </p:txBody>
      </p:sp>
    </p:spTree>
    <p:extLst>
      <p:ext uri="{BB962C8B-B14F-4D97-AF65-F5344CB8AC3E}">
        <p14:creationId xmlns:p14="http://schemas.microsoft.com/office/powerpoint/2010/main" val="25939435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761840" y="1138265"/>
            <a:ext cx="4651204" cy="1401183"/>
          </a:xfrm>
        </p:spPr>
        <p:txBody>
          <a:bodyPr anchor="t">
            <a:normAutofit/>
          </a:bodyPr>
          <a:lstStyle/>
          <a:p>
            <a:r>
              <a:rPr lang="en-GB" sz="3200" dirty="0">
                <a:latin typeface="Palatino Linotype" panose="02040502050505030304" pitchFamily="18" charset="0"/>
              </a:rPr>
              <a:t>Anti-cytokine therapy</a:t>
            </a:r>
          </a:p>
        </p:txBody>
      </p:sp>
      <p:cxnSp>
        <p:nvCxnSpPr>
          <p:cNvPr id="10" name="Straight Connector 9">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314961" y="1991360"/>
            <a:ext cx="5098084" cy="4267200"/>
          </a:xfrm>
        </p:spPr>
        <p:txBody>
          <a:bodyPr>
            <a:normAutofit/>
          </a:bodyPr>
          <a:lstStyle/>
          <a:p>
            <a:pPr algn="just"/>
            <a:r>
              <a:rPr lang="en-GB" sz="1800" dirty="0">
                <a:latin typeface="Palatino Linotype" panose="02040502050505030304" pitchFamily="18" charset="0"/>
              </a:rPr>
              <a:t>Cytokines themselves have key roles in driving much of cytokine storm pathology; therefore, treatments aimed at dampening proinflammatory </a:t>
            </a:r>
            <a:r>
              <a:rPr lang="en-GB" sz="1800" dirty="0" err="1">
                <a:latin typeface="Palatino Linotype" panose="02040502050505030304" pitchFamily="18" charset="0"/>
              </a:rPr>
              <a:t>signaling</a:t>
            </a:r>
            <a:r>
              <a:rPr lang="en-GB" sz="1800" dirty="0">
                <a:latin typeface="Palatino Linotype" panose="02040502050505030304" pitchFamily="18" charset="0"/>
              </a:rPr>
              <a:t> could improve clinical outcomes. </a:t>
            </a:r>
          </a:p>
          <a:p>
            <a:pPr algn="just"/>
            <a:endParaRPr lang="en-GB" sz="1800" dirty="0">
              <a:latin typeface="Palatino Linotype" panose="02040502050505030304" pitchFamily="18" charset="0"/>
            </a:endParaRPr>
          </a:p>
          <a:p>
            <a:pPr algn="just"/>
            <a:r>
              <a:rPr lang="en-GB" sz="1800" dirty="0">
                <a:latin typeface="Palatino Linotype" panose="02040502050505030304" pitchFamily="18" charset="0"/>
              </a:rPr>
              <a:t>Suppressing cytokine </a:t>
            </a:r>
            <a:r>
              <a:rPr lang="en-GB" sz="1800" dirty="0" err="1">
                <a:latin typeface="Palatino Linotype" panose="02040502050505030304" pitchFamily="18" charset="0"/>
              </a:rPr>
              <a:t>signaling</a:t>
            </a:r>
            <a:r>
              <a:rPr lang="en-GB" sz="1800" dirty="0">
                <a:latin typeface="Palatino Linotype" panose="02040502050505030304" pitchFamily="18" charset="0"/>
              </a:rPr>
              <a:t> by using recombinant proteins, inhibiting cytokine production, or by neutralizing cytokines directly with monoclonal antibodies, has shown promising effects in various clinical settings.</a:t>
            </a:r>
          </a:p>
        </p:txBody>
      </p:sp>
      <p:pic>
        <p:nvPicPr>
          <p:cNvPr id="5" name="Picture 4" descr="A close-up of a cell&#10;&#10;Description automatically generated">
            <a:extLst>
              <a:ext uri="{FF2B5EF4-FFF2-40B4-BE49-F238E27FC236}">
                <a16:creationId xmlns:a16="http://schemas.microsoft.com/office/drawing/2014/main" id="{49738B69-783E-D8DD-5124-E55B2BC039A8}"/>
              </a:ext>
            </a:extLst>
          </p:cNvPr>
          <p:cNvPicPr>
            <a:picLocks noChangeAspect="1"/>
          </p:cNvPicPr>
          <p:nvPr/>
        </p:nvPicPr>
        <p:blipFill rotWithShape="1">
          <a:blip r:embed="rId2">
            <a:extLst>
              <a:ext uri="{28A0092B-C50C-407E-A947-70E740481C1C}">
                <a14:useLocalDpi xmlns:a14="http://schemas.microsoft.com/office/drawing/2010/main" val="0"/>
              </a:ext>
            </a:extLst>
          </a:blip>
          <a:srcRect l="5372" r="13802" b="-1"/>
          <a:stretch/>
        </p:blipFill>
        <p:spPr>
          <a:xfrm>
            <a:off x="6096000" y="838013"/>
            <a:ext cx="5234538" cy="5186267"/>
          </a:xfrm>
          <a:prstGeom prst="rect">
            <a:avLst/>
          </a:prstGeom>
        </p:spPr>
      </p:pic>
    </p:spTree>
    <p:extLst>
      <p:ext uri="{BB962C8B-B14F-4D97-AF65-F5344CB8AC3E}">
        <p14:creationId xmlns:p14="http://schemas.microsoft.com/office/powerpoint/2010/main" val="3592055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762000" y="1138036"/>
            <a:ext cx="4085665" cy="1402470"/>
          </a:xfrm>
        </p:spPr>
        <p:txBody>
          <a:bodyPr anchor="t">
            <a:normAutofit/>
          </a:bodyPr>
          <a:lstStyle/>
          <a:p>
            <a:r>
              <a:rPr lang="en-GB" sz="3200">
                <a:latin typeface="Palatino Linotype" panose="02040502050505030304" pitchFamily="18" charset="0"/>
              </a:rPr>
              <a:t>IFN-</a:t>
            </a:r>
            <a:r>
              <a:rPr lang="el-GR" sz="3200">
                <a:latin typeface="Palatino Linotype" panose="02040502050505030304" pitchFamily="18" charset="0"/>
              </a:rPr>
              <a:t>λ</a:t>
            </a:r>
            <a:endParaRPr lang="en-GB" sz="3200">
              <a:latin typeface="Palatino Linotype" panose="02040502050505030304" pitchFamily="18" charset="0"/>
            </a:endParaRPr>
          </a:p>
        </p:txBody>
      </p:sp>
      <p:cxnSp>
        <p:nvCxnSpPr>
          <p:cNvPr id="9" name="Straight Connector 8">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325120" y="1666240"/>
            <a:ext cx="5069840" cy="5039360"/>
          </a:xfrm>
        </p:spPr>
        <p:txBody>
          <a:bodyPr>
            <a:normAutofit fontScale="92500"/>
          </a:bodyPr>
          <a:lstStyle/>
          <a:p>
            <a:pPr algn="just"/>
            <a:r>
              <a:rPr lang="en-GB" sz="1800" dirty="0">
                <a:latin typeface="Palatino Linotype" panose="02040502050505030304" pitchFamily="18" charset="0"/>
              </a:rPr>
              <a:t>IFN-λ primarily activates epithelial cells and reduces the mononuclear macrophage-mediated proinflammatory activity of IFN-αβ. </a:t>
            </a:r>
          </a:p>
          <a:p>
            <a:pPr algn="just"/>
            <a:r>
              <a:rPr lang="en-GB" sz="1800" dirty="0">
                <a:latin typeface="Palatino Linotype" panose="02040502050505030304" pitchFamily="18" charset="0"/>
              </a:rPr>
              <a:t>In addition, IFN-λ inhibits the recruitment of neutrophils to the sites of inflammation. </a:t>
            </a:r>
          </a:p>
          <a:p>
            <a:pPr algn="just"/>
            <a:r>
              <a:rPr lang="en-GB" sz="1800" dirty="0">
                <a:latin typeface="Palatino Linotype" panose="02040502050505030304" pitchFamily="18" charset="0"/>
              </a:rPr>
              <a:t>SARS-</a:t>
            </a:r>
            <a:r>
              <a:rPr lang="en-GB" sz="1800" dirty="0" err="1">
                <a:latin typeface="Palatino Linotype" panose="02040502050505030304" pitchFamily="18" charset="0"/>
              </a:rPr>
              <a:t>CoV</a:t>
            </a:r>
            <a:r>
              <a:rPr lang="en-GB" sz="1800" dirty="0">
                <a:latin typeface="Palatino Linotype" panose="02040502050505030304" pitchFamily="18" charset="0"/>
              </a:rPr>
              <a:t> and MERS-</a:t>
            </a:r>
            <a:r>
              <a:rPr lang="en-GB" sz="1800" dirty="0" err="1">
                <a:latin typeface="Palatino Linotype" panose="02040502050505030304" pitchFamily="18" charset="0"/>
              </a:rPr>
              <a:t>CoV</a:t>
            </a:r>
            <a:r>
              <a:rPr lang="en-GB" sz="1800" dirty="0">
                <a:latin typeface="Palatino Linotype" panose="02040502050505030304" pitchFamily="18" charset="0"/>
              </a:rPr>
              <a:t> mainly infect alveolar epithelial cells (AEC). IFN-λ activates the antiviral genes in epithelial cells, thereby exerting antiviral effects without overstimulating the human immune system. Therefore, IFN-λ may be an ideal treatment. </a:t>
            </a:r>
          </a:p>
          <a:p>
            <a:pPr algn="just"/>
            <a:r>
              <a:rPr lang="en-GB" sz="1800" dirty="0">
                <a:latin typeface="Palatino Linotype" panose="02040502050505030304" pitchFamily="18" charset="0"/>
              </a:rPr>
              <a:t>Early administration of interferons has certain benefits in reducing viral load and improves the clinical symptoms of patients to a certain extent. However, it fails to reduce mortality rates.</a:t>
            </a:r>
          </a:p>
          <a:p>
            <a:pPr algn="just"/>
            <a:r>
              <a:rPr lang="en-GB" sz="1800" dirty="0">
                <a:latin typeface="Palatino Linotype" panose="02040502050505030304" pitchFamily="18" charset="0"/>
              </a:rPr>
              <a:t>With the exception of early administration, the use of interferons at other time periods will not bring more benefits than placebo treatment.</a:t>
            </a:r>
          </a:p>
        </p:txBody>
      </p:sp>
      <p:pic>
        <p:nvPicPr>
          <p:cNvPr id="5" name="Picture 4" descr="A row of samples for medical testing">
            <a:extLst>
              <a:ext uri="{FF2B5EF4-FFF2-40B4-BE49-F238E27FC236}">
                <a16:creationId xmlns:a16="http://schemas.microsoft.com/office/drawing/2014/main" id="{35442A34-9A54-DC09-9500-FB32861F257D}"/>
              </a:ext>
            </a:extLst>
          </p:cNvPr>
          <p:cNvPicPr>
            <a:picLocks noChangeAspect="1"/>
          </p:cNvPicPr>
          <p:nvPr/>
        </p:nvPicPr>
        <p:blipFill rotWithShape="1">
          <a:blip r:embed="rId2"/>
          <a:srcRect l="28467"/>
          <a:stretch/>
        </p:blipFill>
        <p:spPr>
          <a:xfrm>
            <a:off x="5650992" y="10"/>
            <a:ext cx="6541008" cy="6857990"/>
          </a:xfrm>
          <a:prstGeom prst="rect">
            <a:avLst/>
          </a:prstGeom>
        </p:spPr>
      </p:pic>
    </p:spTree>
    <p:extLst>
      <p:ext uri="{BB962C8B-B14F-4D97-AF65-F5344CB8AC3E}">
        <p14:creationId xmlns:p14="http://schemas.microsoft.com/office/powerpoint/2010/main" val="2439802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677333" y="6096"/>
            <a:ext cx="10774437" cy="579120"/>
          </a:xfrm>
        </p:spPr>
        <p:txBody>
          <a:bodyPr>
            <a:normAutofit/>
          </a:bodyPr>
          <a:lstStyle/>
          <a:p>
            <a:pPr algn="ctr"/>
            <a:r>
              <a:rPr lang="en-GB" sz="2800" dirty="0">
                <a:latin typeface="Palatino Linotype" panose="02040502050505030304" pitchFamily="18" charset="0"/>
              </a:rPr>
              <a:t>IL-1 family antagonists</a:t>
            </a:r>
          </a:p>
        </p:txBody>
      </p: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365759" y="981777"/>
            <a:ext cx="11314611" cy="5695469"/>
          </a:xfrm>
        </p:spPr>
        <p:txBody>
          <a:bodyPr>
            <a:normAutofit/>
          </a:bodyPr>
          <a:lstStyle/>
          <a:p>
            <a:pPr algn="just"/>
            <a:r>
              <a:rPr lang="en-GB" sz="1800" dirty="0">
                <a:latin typeface="Palatino Linotype" panose="02040502050505030304" pitchFamily="18" charset="0"/>
              </a:rPr>
              <a:t>During the cytokine storm, the three most important cytokines in the IL-1 family are IL-1β, IL-18, and IL-33.</a:t>
            </a:r>
          </a:p>
          <a:p>
            <a:pPr algn="just"/>
            <a:r>
              <a:rPr lang="en-GB" sz="1800" dirty="0">
                <a:latin typeface="Palatino Linotype" panose="02040502050505030304" pitchFamily="18" charset="0"/>
              </a:rPr>
              <a:t>Studies that focus on the inhibition of IL-1β to reduce the cytokine storm have attracted most attention. The IL-1 receptor antagonist (IL-1Ra) is a naturally occurring glycoprotein inhibitor of IL-1 by binding to the IL-1 receptor and anakinra is the recombinant human IL-1Ra that functions through competitive binding to the IL-1 receptor.</a:t>
            </a:r>
          </a:p>
          <a:p>
            <a:pPr algn="just"/>
            <a:r>
              <a:rPr lang="en-GB" sz="1800" dirty="0">
                <a:latin typeface="Palatino Linotype" panose="02040502050505030304" pitchFamily="18" charset="0"/>
              </a:rPr>
              <a:t>Anakinra is a modified form of the human IL-1 inhibitor. In that context, the action of anakinra is expected to be safe because it is similar to its physiologic mechanism. Despite the infection risk, it is remarkably safe, relative to other agents in the same line. Furthermore, the effects of anakinra are not limited to the treatment of rheumatologic diseases.</a:t>
            </a:r>
          </a:p>
          <a:p>
            <a:pPr algn="just"/>
            <a:r>
              <a:rPr lang="en-GB" sz="1800" dirty="0">
                <a:latin typeface="Palatino Linotype" panose="02040502050505030304" pitchFamily="18" charset="0"/>
              </a:rPr>
              <a:t>Anakinra has been effectively used to treat autoinflammatory diseases, from rheumatoid arthritis to cytokine storm. Anakinra can be used to treat the cytokine storm caused by infection. It significantly improved the 28-day survival rate of patients with severe sepsis. </a:t>
            </a:r>
          </a:p>
          <a:p>
            <a:pPr algn="just"/>
            <a:r>
              <a:rPr lang="en-GB" sz="1800" dirty="0">
                <a:latin typeface="Palatino Linotype" panose="02040502050505030304" pitchFamily="18" charset="0"/>
              </a:rPr>
              <a:t>A few studies have suggested beneficial effects with the use of anakinra in COVID-19. A recent retrospective cohort study of patients with COVID-19 and ARDS showed that high-dose anakinra could be used safely and improved respiratory function.</a:t>
            </a:r>
          </a:p>
          <a:p>
            <a:pPr algn="just"/>
            <a:r>
              <a:rPr lang="en-GB" sz="1800" dirty="0">
                <a:latin typeface="Palatino Linotype" panose="02040502050505030304" pitchFamily="18" charset="0"/>
              </a:rPr>
              <a:t>Another prospective cohort study of patients with severe COVID-19 pneumonia demonstrated that anakinra reduced the need for mechanical ventilation and mortality without serious side-effects.</a:t>
            </a:r>
          </a:p>
        </p:txBody>
      </p:sp>
    </p:spTree>
    <p:extLst>
      <p:ext uri="{BB962C8B-B14F-4D97-AF65-F5344CB8AC3E}">
        <p14:creationId xmlns:p14="http://schemas.microsoft.com/office/powerpoint/2010/main" val="344001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753389" y="1138265"/>
            <a:ext cx="4843762" cy="1401183"/>
          </a:xfrm>
        </p:spPr>
        <p:txBody>
          <a:bodyPr anchor="t">
            <a:normAutofit/>
          </a:bodyPr>
          <a:lstStyle/>
          <a:p>
            <a:r>
              <a:rPr lang="en-GB" sz="3200" dirty="0">
                <a:latin typeface="Palatino Linotype" panose="02040502050505030304" pitchFamily="18" charset="0"/>
              </a:rPr>
              <a:t>IL-6 antagonists</a:t>
            </a:r>
          </a:p>
        </p:txBody>
      </p:sp>
      <p:cxnSp>
        <p:nvCxnSpPr>
          <p:cNvPr id="10" name="Straight Connector 9">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338456" y="1706880"/>
            <a:ext cx="6885304" cy="5151120"/>
          </a:xfrm>
        </p:spPr>
        <p:txBody>
          <a:bodyPr>
            <a:normAutofit lnSpcReduction="10000"/>
          </a:bodyPr>
          <a:lstStyle/>
          <a:p>
            <a:pPr algn="just"/>
            <a:r>
              <a:rPr lang="en-GB" sz="1600" dirty="0">
                <a:latin typeface="Palatino Linotype" panose="02040502050505030304" pitchFamily="18" charset="0"/>
              </a:rPr>
              <a:t>IL-6 is an important pro-inflammatory cytokine that has pleiotropic effects. IL-6 plays a role in priming inflammatory responses and in activating adaptive immunity against infection or injury.</a:t>
            </a:r>
          </a:p>
          <a:p>
            <a:pPr algn="just"/>
            <a:r>
              <a:rPr lang="en-GB" sz="1600" dirty="0">
                <a:latin typeface="Palatino Linotype" panose="02040502050505030304" pitchFamily="18" charset="0"/>
              </a:rPr>
              <a:t>A few IL-6 inhibitors have been used in auto-immune disorders and related cytokine storm. Tocilizumab (TCZ), an anti-IL-6 receptor monoclonal antibody, has been used to treat various types of rheumatologic diseases, including rheumatoid arthritis, with excellent efficacy.</a:t>
            </a:r>
          </a:p>
          <a:p>
            <a:pPr algn="just"/>
            <a:r>
              <a:rPr lang="en-GB" sz="1600" dirty="0">
                <a:latin typeface="Palatino Linotype" panose="02040502050505030304" pitchFamily="18" charset="0"/>
              </a:rPr>
              <a:t>Tocilizumab is an IL-6 antagonist that suppresses the function of the immune system. </a:t>
            </a:r>
          </a:p>
          <a:p>
            <a:pPr algn="just"/>
            <a:r>
              <a:rPr lang="en-GB" sz="1600" dirty="0">
                <a:latin typeface="Palatino Linotype" panose="02040502050505030304" pitchFamily="18" charset="0"/>
              </a:rPr>
              <a:t>Currently, tocilizumab is mainly applied in autoimmune diseases such as rheumatoid arthritis.</a:t>
            </a:r>
          </a:p>
          <a:p>
            <a:pPr algn="just"/>
            <a:r>
              <a:rPr lang="en-GB" sz="1600" dirty="0">
                <a:latin typeface="Palatino Linotype" panose="02040502050505030304" pitchFamily="18" charset="0"/>
              </a:rPr>
              <a:t>Two IL-6 inhibitors are being attempted in treatment of COVID-19. In a few case series, sarilumab and tocilizumab have shown beneficial effects in reducing severity and mortality in severe COVID-19</a:t>
            </a:r>
          </a:p>
          <a:p>
            <a:pPr algn="just"/>
            <a:r>
              <a:rPr lang="en-GB" sz="1600" dirty="0">
                <a:latin typeface="Palatino Linotype" panose="02040502050505030304" pitchFamily="18" charset="0"/>
              </a:rPr>
              <a:t>Tocilizumab itself has a therapeutic effect on the infection-induced cytokine storm. Serum IL-6 level is significantly increased in severely ill patients with COVID-19. Clinical studies have shown that Tocilizumab is effective in treating severely ill patients with extensive bilateral lung lesions, who have elevated IL-6 levels. For patients with poor efficacy of the first dose, an additional dose can be applied after 12 h (the dose is the same as before), with a maximum of two cumulative dose.</a:t>
            </a:r>
          </a:p>
        </p:txBody>
      </p:sp>
      <p:pic>
        <p:nvPicPr>
          <p:cNvPr id="5" name="Picture 4" descr="A close-up of a bottle&#10;&#10;Description automatically generated">
            <a:extLst>
              <a:ext uri="{FF2B5EF4-FFF2-40B4-BE49-F238E27FC236}">
                <a16:creationId xmlns:a16="http://schemas.microsoft.com/office/drawing/2014/main" id="{65EE0106-FF2B-7B7B-AD4C-C6568FB4AC6E}"/>
              </a:ext>
            </a:extLst>
          </p:cNvPr>
          <p:cNvPicPr>
            <a:picLocks noChangeAspect="1"/>
          </p:cNvPicPr>
          <p:nvPr/>
        </p:nvPicPr>
        <p:blipFill rotWithShape="1">
          <a:blip r:embed="rId2">
            <a:extLst>
              <a:ext uri="{28A0092B-C50C-407E-A947-70E740481C1C}">
                <a14:useLocalDpi xmlns:a14="http://schemas.microsoft.com/office/drawing/2010/main" val="0"/>
              </a:ext>
            </a:extLst>
          </a:blip>
          <a:srcRect l="33286" r="19022"/>
          <a:stretch/>
        </p:blipFill>
        <p:spPr>
          <a:xfrm>
            <a:off x="7569200" y="1212218"/>
            <a:ext cx="4284342" cy="4284342"/>
          </a:xfrm>
          <a:custGeom>
            <a:avLst/>
            <a:gdLst/>
            <a:ahLst/>
            <a:cxnLst/>
            <a:rect l="l" t="t" r="r" b="b"/>
            <a:pathLst>
              <a:path w="4810442" h="4810442">
                <a:moveTo>
                  <a:pt x="2405221" y="0"/>
                </a:moveTo>
                <a:cubicBezTo>
                  <a:pt x="3733588" y="0"/>
                  <a:pt x="4810442" y="1076854"/>
                  <a:pt x="4810442" y="2405221"/>
                </a:cubicBezTo>
                <a:cubicBezTo>
                  <a:pt x="4810442" y="3733588"/>
                  <a:pt x="3733588" y="4810442"/>
                  <a:pt x="2405221" y="4810442"/>
                </a:cubicBezTo>
                <a:cubicBezTo>
                  <a:pt x="1076854" y="4810442"/>
                  <a:pt x="0" y="3733588"/>
                  <a:pt x="0" y="2405221"/>
                </a:cubicBezTo>
                <a:cubicBezTo>
                  <a:pt x="0" y="1076854"/>
                  <a:pt x="1076854" y="0"/>
                  <a:pt x="2405221" y="0"/>
                </a:cubicBezTo>
                <a:close/>
              </a:path>
            </a:pathLst>
          </a:custGeom>
        </p:spPr>
      </p:pic>
    </p:spTree>
    <p:extLst>
      <p:ext uri="{BB962C8B-B14F-4D97-AF65-F5344CB8AC3E}">
        <p14:creationId xmlns:p14="http://schemas.microsoft.com/office/powerpoint/2010/main" val="792043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677333" y="6096"/>
            <a:ext cx="10774437" cy="579120"/>
          </a:xfrm>
        </p:spPr>
        <p:txBody>
          <a:bodyPr>
            <a:normAutofit/>
          </a:bodyPr>
          <a:lstStyle/>
          <a:p>
            <a:pPr algn="ctr"/>
            <a:r>
              <a:rPr lang="en-GB" sz="2800" dirty="0">
                <a:latin typeface="Palatino Linotype" panose="02040502050505030304" pitchFamily="18" charset="0"/>
              </a:rPr>
              <a:t>TNF blockers</a:t>
            </a:r>
          </a:p>
        </p:txBody>
      </p: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365759" y="981777"/>
            <a:ext cx="11314611" cy="5695469"/>
          </a:xfrm>
        </p:spPr>
        <p:txBody>
          <a:bodyPr>
            <a:normAutofit/>
          </a:bodyPr>
          <a:lstStyle/>
          <a:p>
            <a:pPr algn="just"/>
            <a:r>
              <a:rPr lang="en-GB" sz="1800" dirty="0">
                <a:latin typeface="Palatino Linotype" panose="02040502050505030304" pitchFamily="18" charset="0"/>
              </a:rPr>
              <a:t>TNFs are key inflammatory factors that trigger a cytokine storm. They are attractive targets for controlling the cytokine storm. </a:t>
            </a:r>
          </a:p>
          <a:p>
            <a:pPr algn="just"/>
            <a:r>
              <a:rPr lang="en-GB" sz="1800" dirty="0">
                <a:latin typeface="Palatino Linotype" panose="02040502050505030304" pitchFamily="18" charset="0"/>
              </a:rPr>
              <a:t>A meta-analysis showed that anti-TNF therapy has significantly improved survival in patients with sepsis. </a:t>
            </a:r>
          </a:p>
          <a:p>
            <a:pPr algn="just"/>
            <a:r>
              <a:rPr lang="en-GB" sz="1800" dirty="0">
                <a:latin typeface="Palatino Linotype" panose="02040502050505030304" pitchFamily="18" charset="0"/>
              </a:rPr>
              <a:t>Anti-TNF therapy has also achieved satisfactory outcomes in treatment of non-infectious diseases such as atherosclerosis. </a:t>
            </a:r>
          </a:p>
          <a:p>
            <a:pPr algn="just"/>
            <a:r>
              <a:rPr lang="en-GB" sz="1800" dirty="0">
                <a:latin typeface="Palatino Linotype" panose="02040502050505030304" pitchFamily="18" charset="0"/>
              </a:rPr>
              <a:t>IAV-infected mice treated with a neutralizing antibody against TNF exhibit reduced pulmonary immune cell infiltration and less severe pathology, as well as improved survival relative to controls.</a:t>
            </a:r>
          </a:p>
          <a:p>
            <a:pPr algn="just"/>
            <a:r>
              <a:rPr lang="en-GB" sz="1800" dirty="0">
                <a:latin typeface="Palatino Linotype" panose="02040502050505030304" pitchFamily="18" charset="0"/>
              </a:rPr>
              <a:t>Neutralization of TNF activity or loss of TNF receptor provides protection against SARS-</a:t>
            </a:r>
            <a:r>
              <a:rPr lang="en-GB" sz="1800" dirty="0" err="1">
                <a:latin typeface="Palatino Linotype" panose="02040502050505030304" pitchFamily="18" charset="0"/>
              </a:rPr>
              <a:t>CoV</a:t>
            </a:r>
            <a:r>
              <a:rPr lang="en-GB" sz="1800" dirty="0">
                <a:latin typeface="Palatino Linotype" panose="02040502050505030304" pitchFamily="18" charset="0"/>
              </a:rPr>
              <a:t>-induced morbidity and mortality.</a:t>
            </a:r>
          </a:p>
          <a:p>
            <a:pPr algn="just"/>
            <a:r>
              <a:rPr lang="en-GB" sz="1800" dirty="0">
                <a:latin typeface="Palatino Linotype" panose="02040502050505030304" pitchFamily="18" charset="0"/>
              </a:rPr>
              <a:t>However, it should be noted that, at least in the later stages of infection, TNF has not been detected in the serum of patients with SARS. </a:t>
            </a:r>
          </a:p>
          <a:p>
            <a:pPr algn="just"/>
            <a:r>
              <a:rPr lang="en-GB" sz="1800" dirty="0">
                <a:latin typeface="Palatino Linotype" panose="02040502050505030304" pitchFamily="18" charset="0"/>
              </a:rPr>
              <a:t>One of the key reasons behind the failure of anti-TNF antibody therapies in cytokine storm is likely patient heterogeneity, not only in terms of site and source of infection, but also with respect to genetic background and comorbidities.</a:t>
            </a:r>
          </a:p>
        </p:txBody>
      </p:sp>
    </p:spTree>
    <p:extLst>
      <p:ext uri="{BB962C8B-B14F-4D97-AF65-F5344CB8AC3E}">
        <p14:creationId xmlns:p14="http://schemas.microsoft.com/office/powerpoint/2010/main" val="8648669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338456" y="1138265"/>
            <a:ext cx="5544183" cy="1401183"/>
          </a:xfrm>
        </p:spPr>
        <p:txBody>
          <a:bodyPr anchor="t">
            <a:normAutofit/>
          </a:bodyPr>
          <a:lstStyle/>
          <a:p>
            <a:r>
              <a:rPr lang="en-GB" sz="3200" dirty="0">
                <a:latin typeface="Palatino Linotype" panose="02040502050505030304" pitchFamily="18" charset="0"/>
              </a:rPr>
              <a:t>Inhibition of IFN-</a:t>
            </a:r>
            <a:r>
              <a:rPr lang="el-GR" sz="3200" dirty="0">
                <a:latin typeface="Palatino Linotype" panose="02040502050505030304" pitchFamily="18" charset="0"/>
              </a:rPr>
              <a:t>γ </a:t>
            </a:r>
            <a:r>
              <a:rPr lang="en-GB" sz="3200" dirty="0" err="1">
                <a:latin typeface="Palatino Linotype" panose="02040502050505030304" pitchFamily="18" charset="0"/>
              </a:rPr>
              <a:t>signaling</a:t>
            </a:r>
            <a:endParaRPr lang="en-GB" sz="3200" dirty="0">
              <a:latin typeface="Palatino Linotype" panose="02040502050505030304" pitchFamily="18" charset="0"/>
            </a:endParaRPr>
          </a:p>
        </p:txBody>
      </p:sp>
      <p:cxnSp>
        <p:nvCxnSpPr>
          <p:cNvPr id="10" name="Straight Connector 9">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338456" y="1971040"/>
            <a:ext cx="6367143" cy="4810442"/>
          </a:xfrm>
        </p:spPr>
        <p:txBody>
          <a:bodyPr>
            <a:normAutofit/>
          </a:bodyPr>
          <a:lstStyle/>
          <a:p>
            <a:pPr algn="just"/>
            <a:r>
              <a:rPr lang="en-GB" sz="1600" dirty="0">
                <a:latin typeface="Palatino Linotype" panose="02040502050505030304" pitchFamily="18" charset="0"/>
              </a:rPr>
              <a:t>IFN-γ is secreted by several immune cells, including macrophages, NK cells, and T cells, and plays a role in stimulating the main inflammatory effector cells directly. Thus, IFN-γ is considered a major effector cytokine in various cytokine storm disorders. </a:t>
            </a:r>
          </a:p>
          <a:p>
            <a:pPr algn="just"/>
            <a:r>
              <a:rPr lang="en-GB" sz="1600" dirty="0">
                <a:latin typeface="Palatino Linotype" panose="02040502050505030304" pitchFamily="18" charset="0"/>
              </a:rPr>
              <a:t>IFN-γ is a key cytokine in primary HLH, which is caused by hyperactivity of the immune system in response to a failure to eliminate pathogens due to perforin defects. Hemophagocytic </a:t>
            </a:r>
            <a:r>
              <a:rPr lang="en-GB" sz="1600" dirty="0" err="1">
                <a:latin typeface="Palatino Linotype" panose="02040502050505030304" pitchFamily="18" charset="0"/>
              </a:rPr>
              <a:t>lymphohistiocytosis</a:t>
            </a:r>
            <a:r>
              <a:rPr lang="en-GB" sz="1600" dirty="0">
                <a:latin typeface="Palatino Linotype" panose="02040502050505030304" pitchFamily="18" charset="0"/>
              </a:rPr>
              <a:t> (HLH) is typical diseases accompanied by cytokine storm. </a:t>
            </a:r>
          </a:p>
          <a:p>
            <a:pPr algn="just"/>
            <a:endParaRPr lang="en-GB" sz="1600" dirty="0">
              <a:latin typeface="Palatino Linotype" panose="02040502050505030304" pitchFamily="18" charset="0"/>
            </a:endParaRPr>
          </a:p>
          <a:p>
            <a:pPr algn="just"/>
            <a:r>
              <a:rPr lang="en-GB" sz="1600" dirty="0" err="1">
                <a:latin typeface="Palatino Linotype" panose="02040502050505030304" pitchFamily="18" charset="0"/>
              </a:rPr>
              <a:t>Emapalumab</a:t>
            </a:r>
            <a:r>
              <a:rPr lang="en-GB" sz="1600" dirty="0">
                <a:latin typeface="Palatino Linotype" panose="02040502050505030304" pitchFamily="18" charset="0"/>
              </a:rPr>
              <a:t>, an anti- IFN-γ monoclonal antibody, has been used to treat primary HLH since it was approved by the FDA in 2018. Several studies have documented clinical effects for </a:t>
            </a:r>
            <a:r>
              <a:rPr lang="en-GB" sz="1600" dirty="0" err="1">
                <a:latin typeface="Palatino Linotype" panose="02040502050505030304" pitchFamily="18" charset="0"/>
              </a:rPr>
              <a:t>emapalumab</a:t>
            </a:r>
            <a:r>
              <a:rPr lang="en-GB" sz="1600" dirty="0">
                <a:latin typeface="Palatino Linotype" panose="02040502050505030304" pitchFamily="18" charset="0"/>
              </a:rPr>
              <a:t> by confirming decreases in blood levels of C-X-C motif chemokine ligand 9 (CXCL9), an IFN-γ derived chemokine that is a good indicator to measure IFN-γ activity after use of </a:t>
            </a:r>
            <a:r>
              <a:rPr lang="en-GB" sz="1600" dirty="0" err="1">
                <a:latin typeface="Palatino Linotype" panose="02040502050505030304" pitchFamily="18" charset="0"/>
              </a:rPr>
              <a:t>emapalumab</a:t>
            </a:r>
            <a:r>
              <a:rPr lang="en-GB" sz="1600" dirty="0">
                <a:latin typeface="Palatino Linotype" panose="02040502050505030304" pitchFamily="18" charset="0"/>
              </a:rPr>
              <a:t>. </a:t>
            </a:r>
            <a:r>
              <a:rPr lang="en-GB" sz="1600" dirty="0" err="1">
                <a:latin typeface="Palatino Linotype" panose="02040502050505030304" pitchFamily="18" charset="0"/>
              </a:rPr>
              <a:t>Emapalumab</a:t>
            </a:r>
            <a:r>
              <a:rPr lang="en-GB" sz="1600" dirty="0">
                <a:latin typeface="Palatino Linotype" panose="02040502050505030304" pitchFamily="18" charset="0"/>
              </a:rPr>
              <a:t> has clinical effects without specific side effects in primary HLH treatment.</a:t>
            </a:r>
          </a:p>
        </p:txBody>
      </p:sp>
      <p:pic>
        <p:nvPicPr>
          <p:cNvPr id="5" name="Picture 4" descr="Several bottles of gamifant&#10;&#10;Description automatically generated">
            <a:extLst>
              <a:ext uri="{FF2B5EF4-FFF2-40B4-BE49-F238E27FC236}">
                <a16:creationId xmlns:a16="http://schemas.microsoft.com/office/drawing/2014/main" id="{9B601D31-5C75-1950-1BB4-712124F3A957}"/>
              </a:ext>
            </a:extLst>
          </p:cNvPr>
          <p:cNvPicPr>
            <a:picLocks noChangeAspect="1"/>
          </p:cNvPicPr>
          <p:nvPr/>
        </p:nvPicPr>
        <p:blipFill rotWithShape="1">
          <a:blip r:embed="rId2">
            <a:extLst>
              <a:ext uri="{28A0092B-C50C-407E-A947-70E740481C1C}">
                <a14:useLocalDpi xmlns:a14="http://schemas.microsoft.com/office/drawing/2010/main" val="0"/>
              </a:ext>
            </a:extLst>
          </a:blip>
          <a:srcRect l="10924" r="1" b="1"/>
          <a:stretch/>
        </p:blipFill>
        <p:spPr>
          <a:xfrm>
            <a:off x="7043101" y="1023779"/>
            <a:ext cx="4810442" cy="4810442"/>
          </a:xfrm>
          <a:custGeom>
            <a:avLst/>
            <a:gdLst/>
            <a:ahLst/>
            <a:cxnLst/>
            <a:rect l="l" t="t" r="r" b="b"/>
            <a:pathLst>
              <a:path w="4810442" h="4810442">
                <a:moveTo>
                  <a:pt x="2405221" y="0"/>
                </a:moveTo>
                <a:cubicBezTo>
                  <a:pt x="3733588" y="0"/>
                  <a:pt x="4810442" y="1076854"/>
                  <a:pt x="4810442" y="2405221"/>
                </a:cubicBezTo>
                <a:cubicBezTo>
                  <a:pt x="4810442" y="3733588"/>
                  <a:pt x="3733588" y="4810442"/>
                  <a:pt x="2405221" y="4810442"/>
                </a:cubicBezTo>
                <a:cubicBezTo>
                  <a:pt x="1076854" y="4810442"/>
                  <a:pt x="0" y="3733588"/>
                  <a:pt x="0" y="2405221"/>
                </a:cubicBezTo>
                <a:cubicBezTo>
                  <a:pt x="0" y="1076854"/>
                  <a:pt x="1076854" y="0"/>
                  <a:pt x="2405221" y="0"/>
                </a:cubicBezTo>
                <a:close/>
              </a:path>
            </a:pathLst>
          </a:custGeom>
        </p:spPr>
      </p:pic>
    </p:spTree>
    <p:extLst>
      <p:ext uri="{BB962C8B-B14F-4D97-AF65-F5344CB8AC3E}">
        <p14:creationId xmlns:p14="http://schemas.microsoft.com/office/powerpoint/2010/main" val="42212474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762000" y="1138036"/>
            <a:ext cx="4085665" cy="1402470"/>
          </a:xfrm>
        </p:spPr>
        <p:txBody>
          <a:bodyPr anchor="t">
            <a:normAutofit/>
          </a:bodyPr>
          <a:lstStyle/>
          <a:p>
            <a:r>
              <a:rPr lang="en-GB" sz="3200" dirty="0">
                <a:latin typeface="Palatino Linotype" panose="02040502050505030304" pitchFamily="18" charset="0"/>
              </a:rPr>
              <a:t>IFN-</a:t>
            </a:r>
            <a:r>
              <a:rPr lang="el-GR" sz="3200" dirty="0">
                <a:latin typeface="Palatino Linotype" panose="02040502050505030304" pitchFamily="18" charset="0"/>
              </a:rPr>
              <a:t>αβ </a:t>
            </a:r>
            <a:r>
              <a:rPr lang="en-GB" sz="3200" dirty="0">
                <a:latin typeface="Palatino Linotype" panose="02040502050505030304" pitchFamily="18" charset="0"/>
              </a:rPr>
              <a:t>inhibitors</a:t>
            </a:r>
          </a:p>
        </p:txBody>
      </p:sp>
      <p:cxnSp>
        <p:nvCxnSpPr>
          <p:cNvPr id="9" name="Straight Connector 8">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335280" y="2001520"/>
            <a:ext cx="5049520" cy="4724400"/>
          </a:xfrm>
        </p:spPr>
        <p:txBody>
          <a:bodyPr>
            <a:normAutofit/>
          </a:bodyPr>
          <a:lstStyle/>
          <a:p>
            <a:pPr algn="just"/>
            <a:r>
              <a:rPr lang="en-GB" sz="1600" dirty="0">
                <a:latin typeface="Palatino Linotype" panose="02040502050505030304" pitchFamily="18" charset="0"/>
              </a:rPr>
              <a:t>IFN-αβ limits viral replication by inducing IFN-stimulated gene. </a:t>
            </a:r>
          </a:p>
          <a:p>
            <a:pPr algn="just"/>
            <a:r>
              <a:rPr lang="en-GB" sz="1600" dirty="0">
                <a:latin typeface="Palatino Linotype" panose="02040502050505030304" pitchFamily="18" charset="0"/>
              </a:rPr>
              <a:t>However, IFN-αβ also exacerbates diseases through enhancing the recruitment and function of mononuclear macrophages and other innate immune cells. </a:t>
            </a:r>
          </a:p>
          <a:p>
            <a:pPr algn="just"/>
            <a:r>
              <a:rPr lang="en-GB" sz="1600" dirty="0">
                <a:latin typeface="Palatino Linotype" panose="02040502050505030304" pitchFamily="18" charset="0"/>
              </a:rPr>
              <a:t>Although an early interferon response has a protective effect on mice infected with SARS-</a:t>
            </a:r>
            <a:r>
              <a:rPr lang="en-GB" sz="1600" dirty="0" err="1">
                <a:latin typeface="Palatino Linotype" panose="02040502050505030304" pitchFamily="18" charset="0"/>
              </a:rPr>
              <a:t>CoV</a:t>
            </a:r>
            <a:r>
              <a:rPr lang="en-GB" sz="1600" dirty="0">
                <a:latin typeface="Palatino Linotype" panose="02040502050505030304" pitchFamily="18" charset="0"/>
              </a:rPr>
              <a:t>, delayed IFN-αβ </a:t>
            </a:r>
            <a:r>
              <a:rPr lang="en-GB" sz="1600" dirty="0" err="1">
                <a:latin typeface="Palatino Linotype" panose="02040502050505030304" pitchFamily="18" charset="0"/>
              </a:rPr>
              <a:t>signaling</a:t>
            </a:r>
            <a:r>
              <a:rPr lang="en-GB" sz="1600" dirty="0">
                <a:latin typeface="Palatino Linotype" panose="02040502050505030304" pitchFamily="18" charset="0"/>
              </a:rPr>
              <a:t> causes an imbalance of the anti-SARS-</a:t>
            </a:r>
            <a:r>
              <a:rPr lang="en-GB" sz="1600" dirty="0" err="1">
                <a:latin typeface="Palatino Linotype" panose="02040502050505030304" pitchFamily="18" charset="0"/>
              </a:rPr>
              <a:t>CoV</a:t>
            </a:r>
            <a:r>
              <a:rPr lang="en-GB" sz="1600" dirty="0">
                <a:latin typeface="Palatino Linotype" panose="02040502050505030304" pitchFamily="18" charset="0"/>
              </a:rPr>
              <a:t> immune responses in humans. This phenomenon indicates that the timing of IFN treatment is crucial to the outcome of diseases. Based on these results, IFN-αβ receptor blockers or antagonists should be administered in the later stages of severe disease to prevent excessive inflammatory responses.</a:t>
            </a:r>
          </a:p>
        </p:txBody>
      </p:sp>
      <p:pic>
        <p:nvPicPr>
          <p:cNvPr id="5" name="Picture 4" descr="Close up of cells">
            <a:extLst>
              <a:ext uri="{FF2B5EF4-FFF2-40B4-BE49-F238E27FC236}">
                <a16:creationId xmlns:a16="http://schemas.microsoft.com/office/drawing/2014/main" id="{7558217F-0FBA-8A0B-1242-D631EDDF80B5}"/>
              </a:ext>
            </a:extLst>
          </p:cNvPr>
          <p:cNvPicPr>
            <a:picLocks noChangeAspect="1"/>
          </p:cNvPicPr>
          <p:nvPr/>
        </p:nvPicPr>
        <p:blipFill rotWithShape="1">
          <a:blip r:embed="rId2"/>
          <a:srcRect l="24371" r="21979"/>
          <a:stretch/>
        </p:blipFill>
        <p:spPr>
          <a:xfrm>
            <a:off x="5650992" y="10"/>
            <a:ext cx="6541008" cy="6857990"/>
          </a:xfrm>
          <a:prstGeom prst="rect">
            <a:avLst/>
          </a:prstGeom>
        </p:spPr>
      </p:pic>
    </p:spTree>
    <p:extLst>
      <p:ext uri="{BB962C8B-B14F-4D97-AF65-F5344CB8AC3E}">
        <p14:creationId xmlns:p14="http://schemas.microsoft.com/office/powerpoint/2010/main" val="2069760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753389" y="1138265"/>
            <a:ext cx="4843762" cy="1401183"/>
          </a:xfrm>
        </p:spPr>
        <p:txBody>
          <a:bodyPr anchor="t">
            <a:normAutofit/>
          </a:bodyPr>
          <a:lstStyle/>
          <a:p>
            <a:r>
              <a:rPr lang="en-US" sz="3200">
                <a:latin typeface="Palatino Linotype" panose="02040502050505030304" pitchFamily="18" charset="0"/>
              </a:rPr>
              <a:t>Cytokine storm </a:t>
            </a:r>
            <a:endParaRPr lang="en-GB" sz="3200">
              <a:latin typeface="Palatino Linotype" panose="02040502050505030304" pitchFamily="18" charset="0"/>
            </a:endParaRPr>
          </a:p>
        </p:txBody>
      </p:sp>
      <p:cxnSp>
        <p:nvCxnSpPr>
          <p:cNvPr id="10" name="Straight Connector 9">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304800" y="1899920"/>
            <a:ext cx="5791200" cy="4810442"/>
          </a:xfrm>
        </p:spPr>
        <p:txBody>
          <a:bodyPr>
            <a:normAutofit/>
          </a:bodyPr>
          <a:lstStyle/>
          <a:p>
            <a:pPr algn="just"/>
            <a:r>
              <a:rPr lang="en-GB" sz="1600" dirty="0">
                <a:latin typeface="Palatino Linotype" panose="02040502050505030304" pitchFamily="18" charset="0"/>
              </a:rPr>
              <a:t>Cytokine storm and cytokine release syndrome are life-threatening systemic inflammatory syndromes involving elevated levels of circulating cytokines and immune-cell hyperactivation that can be triggered by various therapies, pathogens, cancers, autoimmune conditions, and monogenic disorders</a:t>
            </a:r>
          </a:p>
          <a:p>
            <a:pPr algn="just"/>
            <a:r>
              <a:rPr lang="en-GB" sz="1600" dirty="0">
                <a:latin typeface="Palatino Linotype" panose="02040502050505030304" pitchFamily="18" charset="0"/>
              </a:rPr>
              <a:t>The term was popularized largely in the context of avian H5N1 influenza virus infection, bringing the term into popular media</a:t>
            </a:r>
          </a:p>
          <a:p>
            <a:pPr algn="just"/>
            <a:r>
              <a:rPr lang="en-GB" sz="1600" dirty="0">
                <a:latin typeface="Palatino Linotype" panose="02040502050505030304" pitchFamily="18" charset="0"/>
              </a:rPr>
              <a:t>Disorders with elevated cytokine levels in the absence of pathogens</a:t>
            </a:r>
          </a:p>
          <a:p>
            <a:pPr algn="just"/>
            <a:r>
              <a:rPr lang="en-GB" sz="1600" dirty="0">
                <a:latin typeface="Palatino Linotype" panose="02040502050505030304" pitchFamily="18" charset="0"/>
              </a:rPr>
              <a:t>It is important for the clinician to recognize cytokine storm because it has prognostic and therapeutic implications</a:t>
            </a:r>
          </a:p>
          <a:p>
            <a:pPr algn="just"/>
            <a:r>
              <a:rPr lang="en-GB" sz="1600" dirty="0">
                <a:latin typeface="Palatino Linotype" panose="02040502050505030304" pitchFamily="18" charset="0"/>
              </a:rPr>
              <a:t>Cytokine storm is an umbrella term encompassing several disorders of immune dysregulation characterized by constitutional symptoms, systemic inflammation, and multiorgan dysfunction that can lead to multiorgan failure </a:t>
            </a:r>
          </a:p>
          <a:p>
            <a:pPr algn="just"/>
            <a:endParaRPr lang="en-GB" sz="1600" dirty="0">
              <a:latin typeface="Palatino Linotype" panose="02040502050505030304" pitchFamily="18" charset="0"/>
            </a:endParaRPr>
          </a:p>
        </p:txBody>
      </p:sp>
      <p:pic>
        <p:nvPicPr>
          <p:cNvPr id="5" name="Picture 4" descr="Lightning lighting striking the ocean&#10;&#10;Description automatically generated with medium confidence">
            <a:extLst>
              <a:ext uri="{FF2B5EF4-FFF2-40B4-BE49-F238E27FC236}">
                <a16:creationId xmlns:a16="http://schemas.microsoft.com/office/drawing/2014/main" id="{8A4CC102-E614-42E4-A70B-AE4B5A0155B6}"/>
              </a:ext>
            </a:extLst>
          </p:cNvPr>
          <p:cNvPicPr>
            <a:picLocks noChangeAspect="1"/>
          </p:cNvPicPr>
          <p:nvPr/>
        </p:nvPicPr>
        <p:blipFill rotWithShape="1">
          <a:blip r:embed="rId2">
            <a:extLst>
              <a:ext uri="{28A0092B-C50C-407E-A947-70E740481C1C}">
                <a14:useLocalDpi xmlns:a14="http://schemas.microsoft.com/office/drawing/2010/main" val="0"/>
              </a:ext>
            </a:extLst>
          </a:blip>
          <a:srcRect l="16888" r="30531"/>
          <a:stretch/>
        </p:blipFill>
        <p:spPr>
          <a:xfrm>
            <a:off x="6524941" y="1023779"/>
            <a:ext cx="4810442" cy="4810442"/>
          </a:xfrm>
          <a:custGeom>
            <a:avLst/>
            <a:gdLst/>
            <a:ahLst/>
            <a:cxnLst/>
            <a:rect l="l" t="t" r="r" b="b"/>
            <a:pathLst>
              <a:path w="4810442" h="4810442">
                <a:moveTo>
                  <a:pt x="2405221" y="0"/>
                </a:moveTo>
                <a:cubicBezTo>
                  <a:pt x="3733588" y="0"/>
                  <a:pt x="4810442" y="1076854"/>
                  <a:pt x="4810442" y="2405221"/>
                </a:cubicBezTo>
                <a:cubicBezTo>
                  <a:pt x="4810442" y="3733588"/>
                  <a:pt x="3733588" y="4810442"/>
                  <a:pt x="2405221" y="4810442"/>
                </a:cubicBezTo>
                <a:cubicBezTo>
                  <a:pt x="1076854" y="4810442"/>
                  <a:pt x="0" y="3733588"/>
                  <a:pt x="0" y="2405221"/>
                </a:cubicBezTo>
                <a:cubicBezTo>
                  <a:pt x="0" y="1076854"/>
                  <a:pt x="1076854" y="0"/>
                  <a:pt x="2405221" y="0"/>
                </a:cubicBezTo>
                <a:close/>
              </a:path>
            </a:pathLst>
          </a:custGeom>
        </p:spPr>
      </p:pic>
    </p:spTree>
    <p:extLst>
      <p:ext uri="{BB962C8B-B14F-4D97-AF65-F5344CB8AC3E}">
        <p14:creationId xmlns:p14="http://schemas.microsoft.com/office/powerpoint/2010/main" val="3607743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5868557" y="1138036"/>
            <a:ext cx="5444382" cy="1402470"/>
          </a:xfrm>
        </p:spPr>
        <p:txBody>
          <a:bodyPr anchor="t">
            <a:normAutofit/>
          </a:bodyPr>
          <a:lstStyle/>
          <a:p>
            <a:r>
              <a:rPr lang="en-GB" sz="3200" dirty="0">
                <a:latin typeface="Palatino Linotype" panose="02040502050505030304" pitchFamily="18" charset="0"/>
              </a:rPr>
              <a:t>Sphingosine-1-phosphate receptor 1 agonist therapy</a:t>
            </a:r>
          </a:p>
        </p:txBody>
      </p:sp>
      <p:pic>
        <p:nvPicPr>
          <p:cNvPr id="5" name="Picture 4" descr="Chemical formulae are written on paper">
            <a:extLst>
              <a:ext uri="{FF2B5EF4-FFF2-40B4-BE49-F238E27FC236}">
                <a16:creationId xmlns:a16="http://schemas.microsoft.com/office/drawing/2014/main" id="{FC09138F-94F3-9E79-B52C-15D38E253E2F}"/>
              </a:ext>
            </a:extLst>
          </p:cNvPr>
          <p:cNvPicPr>
            <a:picLocks noChangeAspect="1"/>
          </p:cNvPicPr>
          <p:nvPr/>
        </p:nvPicPr>
        <p:blipFill rotWithShape="1">
          <a:blip r:embed="rId2"/>
          <a:srcRect l="28647" r="29103"/>
          <a:stretch/>
        </p:blipFill>
        <p:spPr>
          <a:xfrm>
            <a:off x="-1" y="10"/>
            <a:ext cx="5151179" cy="6857990"/>
          </a:xfrm>
          <a:prstGeom prst="rect">
            <a:avLst/>
          </a:prstGeom>
        </p:spPr>
      </p:pic>
      <p:cxnSp>
        <p:nvCxnSpPr>
          <p:cNvPr id="9" name="Straight Connector 8">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71697"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5659120" y="2551176"/>
            <a:ext cx="6167120" cy="4123944"/>
          </a:xfrm>
        </p:spPr>
        <p:txBody>
          <a:bodyPr>
            <a:normAutofit/>
          </a:bodyPr>
          <a:lstStyle/>
          <a:p>
            <a:pPr algn="just"/>
            <a:r>
              <a:rPr lang="en-GB" sz="1800" dirty="0">
                <a:latin typeface="Palatino Linotype" panose="02040502050505030304" pitchFamily="18" charset="0"/>
              </a:rPr>
              <a:t>Sphingosine-1-phosphate (S1P) is a signal </a:t>
            </a:r>
            <a:r>
              <a:rPr lang="en-GB" sz="1800" dirty="0" err="1">
                <a:latin typeface="Palatino Linotype" panose="02040502050505030304" pitchFamily="18" charset="0"/>
              </a:rPr>
              <a:t>lyso</a:t>
            </a:r>
            <a:r>
              <a:rPr lang="en-GB" sz="1800" dirty="0">
                <a:latin typeface="Palatino Linotype" panose="02040502050505030304" pitchFamily="18" charset="0"/>
              </a:rPr>
              <a:t>-phospholipid that promotes cytokine synthesis and secretion. </a:t>
            </a:r>
          </a:p>
          <a:p>
            <a:pPr algn="just"/>
            <a:r>
              <a:rPr lang="en-GB" sz="1800" dirty="0">
                <a:latin typeface="Palatino Linotype" panose="02040502050505030304" pitchFamily="18" charset="0"/>
              </a:rPr>
              <a:t>The S1P receptor </a:t>
            </a:r>
            <a:r>
              <a:rPr lang="en-GB" sz="1800" dirty="0" err="1">
                <a:latin typeface="Palatino Linotype" panose="02040502050505030304" pitchFamily="18" charset="0"/>
              </a:rPr>
              <a:t>signaling</a:t>
            </a:r>
            <a:r>
              <a:rPr lang="en-GB" sz="1800" dirty="0">
                <a:latin typeface="Palatino Linotype" panose="02040502050505030304" pitchFamily="18" charset="0"/>
              </a:rPr>
              <a:t> pathways significantly inhibit the pathological damage induced by the host's innate and adaptive immune responses, thereby reducing the cytokine storm caused by influenza virus infection.</a:t>
            </a:r>
          </a:p>
          <a:p>
            <a:pPr algn="just"/>
            <a:r>
              <a:rPr lang="en-GB" sz="1800" dirty="0">
                <a:latin typeface="Palatino Linotype" panose="02040502050505030304" pitchFamily="18" charset="0"/>
              </a:rPr>
              <a:t>Sphingosine-1-phosphate receptor 1 (S1P1) signal transduction in respiratory endothelial cells modulates pathogenic inflammatory responses. Agonists targeting S1P1 inhibit excessive recruitment of inflammatory cells, inhibit proinflammatory cytokines and chemokines, and reduce the morbidity and mortality.</a:t>
            </a:r>
          </a:p>
        </p:txBody>
      </p:sp>
    </p:spTree>
    <p:extLst>
      <p:ext uri="{BB962C8B-B14F-4D97-AF65-F5344CB8AC3E}">
        <p14:creationId xmlns:p14="http://schemas.microsoft.com/office/powerpoint/2010/main" val="11275015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307976" y="1138265"/>
            <a:ext cx="6052183" cy="1401183"/>
          </a:xfrm>
        </p:spPr>
        <p:txBody>
          <a:bodyPr anchor="t">
            <a:normAutofit/>
          </a:bodyPr>
          <a:lstStyle/>
          <a:p>
            <a:r>
              <a:rPr lang="sv-SE" sz="3200" dirty="0">
                <a:latin typeface="Palatino Linotype" panose="02040502050505030304" pitchFamily="18" charset="0"/>
              </a:rPr>
              <a:t>Blockade of JAK/STAT signaling</a:t>
            </a:r>
            <a:endParaRPr lang="en-GB" sz="3200" dirty="0">
              <a:latin typeface="Palatino Linotype" panose="02040502050505030304" pitchFamily="18" charset="0"/>
            </a:endParaRPr>
          </a:p>
        </p:txBody>
      </p:sp>
      <p:cxnSp>
        <p:nvCxnSpPr>
          <p:cNvPr id="10" name="Straight Connector 9">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307976" y="2042160"/>
            <a:ext cx="7259472" cy="4111952"/>
          </a:xfrm>
        </p:spPr>
        <p:txBody>
          <a:bodyPr>
            <a:normAutofit/>
          </a:bodyPr>
          <a:lstStyle/>
          <a:p>
            <a:pPr algn="just"/>
            <a:r>
              <a:rPr lang="en-GB" sz="1600" dirty="0">
                <a:latin typeface="Palatino Linotype" panose="02040502050505030304" pitchFamily="18" charset="0"/>
              </a:rPr>
              <a:t>The JAK/STAT pathway lies downstream of various cytokines involved in the cytokine storm. </a:t>
            </a:r>
          </a:p>
          <a:p>
            <a:r>
              <a:rPr lang="en-GB" sz="1600" dirty="0">
                <a:latin typeface="Palatino Linotype" panose="02040502050505030304" pitchFamily="18" charset="0"/>
              </a:rPr>
              <a:t>Thus, several studies have proposed that the JAK/STAT </a:t>
            </a:r>
            <a:r>
              <a:rPr lang="en-GB" sz="1600" dirty="0" err="1">
                <a:latin typeface="Palatino Linotype" panose="02040502050505030304" pitchFamily="18" charset="0"/>
              </a:rPr>
              <a:t>signaling</a:t>
            </a:r>
            <a:r>
              <a:rPr lang="en-GB" sz="1600" dirty="0">
                <a:latin typeface="Palatino Linotype" panose="02040502050505030304" pitchFamily="18" charset="0"/>
              </a:rPr>
              <a:t> inhibition may be a valuable preventive or therapeutic option for COVID- cytokine storm. The clinical efficacy of various JAK inhibitors (</a:t>
            </a:r>
            <a:r>
              <a:rPr lang="en-GB" sz="1600" dirty="0" err="1">
                <a:latin typeface="Palatino Linotype" panose="02040502050505030304" pitchFamily="18" charset="0"/>
              </a:rPr>
              <a:t>JAKinibs</a:t>
            </a:r>
            <a:r>
              <a:rPr lang="en-GB" sz="1600" dirty="0">
                <a:latin typeface="Palatino Linotype" panose="02040502050505030304" pitchFamily="18" charset="0"/>
              </a:rPr>
              <a:t>) such as tofacitinib targeting JAK1 and JAK3 as well as baricitinib and </a:t>
            </a:r>
            <a:r>
              <a:rPr lang="en-GB" sz="1600" dirty="0" err="1">
                <a:latin typeface="Palatino Linotype" panose="02040502050505030304" pitchFamily="18" charset="0"/>
              </a:rPr>
              <a:t>ruxolitinib</a:t>
            </a:r>
            <a:r>
              <a:rPr lang="en-GB" sz="1600" dirty="0">
                <a:latin typeface="Palatino Linotype" panose="02040502050505030304" pitchFamily="18" charset="0"/>
              </a:rPr>
              <a:t>, both targeting JAK1 and JAK2 has been tested.</a:t>
            </a:r>
          </a:p>
          <a:p>
            <a:endParaRPr lang="en-GB" sz="1600" dirty="0">
              <a:latin typeface="Palatino Linotype" panose="02040502050505030304" pitchFamily="18" charset="0"/>
            </a:endParaRPr>
          </a:p>
          <a:p>
            <a:r>
              <a:rPr lang="en-GB" sz="1600" dirty="0">
                <a:latin typeface="Palatino Linotype" panose="02040502050505030304" pitchFamily="18" charset="0"/>
              </a:rPr>
              <a:t>Despite promising clinical data, </a:t>
            </a:r>
            <a:r>
              <a:rPr lang="en-GB" sz="1600" dirty="0" err="1">
                <a:latin typeface="Palatino Linotype" panose="02040502050505030304" pitchFamily="18" charset="0"/>
              </a:rPr>
              <a:t>JAKinibs</a:t>
            </a:r>
            <a:r>
              <a:rPr lang="en-GB" sz="1600" dirty="0">
                <a:latin typeface="Palatino Linotype" panose="02040502050505030304" pitchFamily="18" charset="0"/>
              </a:rPr>
              <a:t> should be used with caution because of their side effects, based on the following considerations: nonselective inhibition of the JAK/STAT pathway increases the risk of secondary infection such as herpes zoster virus reactivation given its general inhibitory effects on multiple aspects of physiological actions, including the innate immune system.</a:t>
            </a:r>
          </a:p>
        </p:txBody>
      </p:sp>
      <p:pic>
        <p:nvPicPr>
          <p:cNvPr id="5" name="Picture 4" descr="A white bottle with orange cap&#10;&#10;Description automatically generated">
            <a:extLst>
              <a:ext uri="{FF2B5EF4-FFF2-40B4-BE49-F238E27FC236}">
                <a16:creationId xmlns:a16="http://schemas.microsoft.com/office/drawing/2014/main" id="{02CE54B5-2186-1B05-83E6-551B1C15F63E}"/>
              </a:ext>
            </a:extLst>
          </p:cNvPr>
          <p:cNvPicPr>
            <a:picLocks noChangeAspect="1"/>
          </p:cNvPicPr>
          <p:nvPr/>
        </p:nvPicPr>
        <p:blipFill rotWithShape="1">
          <a:blip r:embed="rId2">
            <a:extLst>
              <a:ext uri="{28A0092B-C50C-407E-A947-70E740481C1C}">
                <a14:useLocalDpi xmlns:a14="http://schemas.microsoft.com/office/drawing/2010/main" val="0"/>
              </a:ext>
            </a:extLst>
          </a:blip>
          <a:srcRect l="29905" r="27784"/>
          <a:stretch/>
        </p:blipFill>
        <p:spPr>
          <a:xfrm>
            <a:off x="8986347" y="1559443"/>
            <a:ext cx="2165127" cy="3811343"/>
          </a:xfrm>
          <a:custGeom>
            <a:avLst/>
            <a:gdLst/>
            <a:ahLst/>
            <a:cxnLst/>
            <a:rect l="l" t="t" r="r" b="b"/>
            <a:pathLst>
              <a:path w="4810442" h="4810442">
                <a:moveTo>
                  <a:pt x="2405221" y="0"/>
                </a:moveTo>
                <a:cubicBezTo>
                  <a:pt x="3733588" y="0"/>
                  <a:pt x="4810442" y="1076854"/>
                  <a:pt x="4810442" y="2405221"/>
                </a:cubicBezTo>
                <a:cubicBezTo>
                  <a:pt x="4810442" y="3733588"/>
                  <a:pt x="3733588" y="4810442"/>
                  <a:pt x="2405221" y="4810442"/>
                </a:cubicBezTo>
                <a:cubicBezTo>
                  <a:pt x="1076854" y="4810442"/>
                  <a:pt x="0" y="3733588"/>
                  <a:pt x="0" y="2405221"/>
                </a:cubicBezTo>
                <a:cubicBezTo>
                  <a:pt x="0" y="1076854"/>
                  <a:pt x="1076854" y="0"/>
                  <a:pt x="2405221" y="0"/>
                </a:cubicBezTo>
                <a:close/>
              </a:path>
            </a:pathLst>
          </a:custGeom>
        </p:spPr>
      </p:pic>
    </p:spTree>
    <p:extLst>
      <p:ext uri="{BB962C8B-B14F-4D97-AF65-F5344CB8AC3E}">
        <p14:creationId xmlns:p14="http://schemas.microsoft.com/office/powerpoint/2010/main" val="6467431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8">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Isosceles Triangle 16">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Main graphic">
            <a:extLst>
              <a:ext uri="{FF2B5EF4-FFF2-40B4-BE49-F238E27FC236}">
                <a16:creationId xmlns:a16="http://schemas.microsoft.com/office/drawing/2014/main" id="{AD1878D4-D40E-B3FB-3B05-01648ECBED3E}"/>
              </a:ext>
            </a:extLst>
          </p:cNvPr>
          <p:cNvPicPr/>
          <p:nvPr/>
        </p:nvPicPr>
        <p:blipFill>
          <a:blip r:embed="rId2"/>
          <a:stretch/>
        </p:blipFill>
        <p:spPr>
          <a:xfrm>
            <a:off x="1788160" y="501845"/>
            <a:ext cx="8768080" cy="5926048"/>
          </a:xfrm>
          <a:prstGeom prst="rect">
            <a:avLst/>
          </a:prstGeom>
          <a:ln>
            <a:noFill/>
          </a:ln>
        </p:spPr>
      </p:pic>
      <p:sp>
        <p:nvSpPr>
          <p:cNvPr id="19" name="Isosceles Triangle 18">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F77F495A-BDBF-3527-F20B-BD925F79CC2E}"/>
              </a:ext>
            </a:extLst>
          </p:cNvPr>
          <p:cNvSpPr txBox="1">
            <a:spLocks/>
          </p:cNvSpPr>
          <p:nvPr/>
        </p:nvSpPr>
        <p:spPr>
          <a:xfrm>
            <a:off x="677333" y="6096"/>
            <a:ext cx="10774437" cy="579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dirty="0">
                <a:latin typeface="Palatino Linotype" panose="02040502050505030304" pitchFamily="18" charset="0"/>
              </a:rPr>
              <a:t>Mechanism of cytokine storm in COVID-19 and potential therapy</a:t>
            </a:r>
          </a:p>
        </p:txBody>
      </p:sp>
      <p:sp>
        <p:nvSpPr>
          <p:cNvPr id="4" name="TextShape 2">
            <a:extLst>
              <a:ext uri="{FF2B5EF4-FFF2-40B4-BE49-F238E27FC236}">
                <a16:creationId xmlns:a16="http://schemas.microsoft.com/office/drawing/2014/main" id="{E639129A-FF05-735E-03F7-65160F5008DE}"/>
              </a:ext>
            </a:extLst>
          </p:cNvPr>
          <p:cNvSpPr txBox="1"/>
          <p:nvPr/>
        </p:nvSpPr>
        <p:spPr>
          <a:xfrm>
            <a:off x="952560" y="6477120"/>
            <a:ext cx="8254800" cy="231120"/>
          </a:xfrm>
          <a:prstGeom prst="rect">
            <a:avLst/>
          </a:prstGeom>
          <a:noFill/>
          <a:ln>
            <a:noFill/>
          </a:ln>
        </p:spPr>
        <p:txBody>
          <a:bodyPr lIns="90000" tIns="45000" rIns="90000" bIns="45000"/>
          <a:lstStyle/>
          <a:p>
            <a:r>
              <a:rPr lang="en-US" sz="900" b="0" i="1" strike="noStrike" spc="-1">
                <a:latin typeface="Palatino Linotype" panose="02040502050505030304" pitchFamily="18" charset="0"/>
              </a:rPr>
              <a:t>Journal of Infection</a:t>
            </a:r>
            <a:r>
              <a:rPr lang="en-US" sz="900" b="0" strike="noStrike" spc="-1">
                <a:latin typeface="Palatino Linotype" panose="02040502050505030304" pitchFamily="18" charset="0"/>
              </a:rPr>
              <a:t> 2020 80607-613DOI: (10.1016/j.jinf.2020.03.037) </a:t>
            </a:r>
          </a:p>
        </p:txBody>
      </p:sp>
      <p:sp>
        <p:nvSpPr>
          <p:cNvPr id="5" name="TextShape 3">
            <a:extLst>
              <a:ext uri="{FF2B5EF4-FFF2-40B4-BE49-F238E27FC236}">
                <a16:creationId xmlns:a16="http://schemas.microsoft.com/office/drawing/2014/main" id="{8F3DF895-313F-11FE-6A0A-8EFB3AB29271}"/>
              </a:ext>
            </a:extLst>
          </p:cNvPr>
          <p:cNvSpPr txBox="1"/>
          <p:nvPr/>
        </p:nvSpPr>
        <p:spPr>
          <a:xfrm>
            <a:off x="952560" y="6624000"/>
            <a:ext cx="5556240" cy="231120"/>
          </a:xfrm>
          <a:prstGeom prst="rect">
            <a:avLst/>
          </a:prstGeom>
          <a:noFill/>
          <a:ln>
            <a:noFill/>
          </a:ln>
        </p:spPr>
        <p:txBody>
          <a:bodyPr lIns="90000" tIns="46800" rIns="90000" bIns="46800" anchor="ctr"/>
          <a:lstStyle/>
          <a:p>
            <a:r>
              <a:rPr lang="en-US" sz="900" b="0" strike="noStrike" spc="-1">
                <a:latin typeface="Palatino Linotype" panose="02040502050505030304" pitchFamily="18" charset="0"/>
              </a:rPr>
              <a:t>Copyright © 2020 Elsevier Ltd</a:t>
            </a:r>
            <a:r>
              <a:rPr lang="en-US" sz="900" b="0" strike="noStrike" spc="-1">
                <a:latin typeface="Palatino Linotype" panose="02040502050505030304" pitchFamily="18" charset="0"/>
                <a:hlinkClick r:id="rId3">
                  <a:extLst>
                    <a:ext uri="{A12FA001-AC4F-418D-AE19-62706E023703}">
                      <ahyp:hlinkClr xmlns:ahyp="http://schemas.microsoft.com/office/drawing/2018/hyperlinkcolor" val="tx"/>
                    </a:ext>
                  </a:extLst>
                </a:hlinkClick>
              </a:rPr>
              <a:t> Terms and Conditions</a:t>
            </a:r>
            <a:endParaRPr lang="en-US" sz="900" b="0" strike="noStrike" spc="-1">
              <a:latin typeface="Palatino Linotype" panose="02040502050505030304" pitchFamily="18" charset="0"/>
            </a:endParaRPr>
          </a:p>
        </p:txBody>
      </p:sp>
      <p:pic>
        <p:nvPicPr>
          <p:cNvPr id="6" name="Logo">
            <a:extLst>
              <a:ext uri="{FF2B5EF4-FFF2-40B4-BE49-F238E27FC236}">
                <a16:creationId xmlns:a16="http://schemas.microsoft.com/office/drawing/2014/main" id="{5244F97E-0AA8-A79A-9EC5-624FC394133F}"/>
              </a:ext>
            </a:extLst>
          </p:cNvPr>
          <p:cNvPicPr/>
          <p:nvPr/>
        </p:nvPicPr>
        <p:blipFill>
          <a:blip r:embed="rId4"/>
          <a:stretch/>
        </p:blipFill>
        <p:spPr>
          <a:xfrm>
            <a:off x="79560" y="6064200"/>
            <a:ext cx="707760" cy="793800"/>
          </a:xfrm>
          <a:prstGeom prst="rect">
            <a:avLst/>
          </a:prstGeom>
          <a:ln>
            <a:noFill/>
          </a:ln>
        </p:spPr>
      </p:pic>
    </p:spTree>
    <p:extLst>
      <p:ext uri="{BB962C8B-B14F-4D97-AF65-F5344CB8AC3E}">
        <p14:creationId xmlns:p14="http://schemas.microsoft.com/office/powerpoint/2010/main" val="3118818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7594ED6D-3D69-CFAF-BC8C-60563253A317}"/>
              </a:ext>
            </a:extLst>
          </p:cNvPr>
          <p:cNvPicPr>
            <a:picLocks noChangeAspect="1"/>
          </p:cNvPicPr>
          <p:nvPr/>
        </p:nvPicPr>
        <p:blipFill>
          <a:blip r:embed="rId2"/>
          <a:stretch>
            <a:fillRect/>
          </a:stretch>
        </p:blipFill>
        <p:spPr>
          <a:xfrm>
            <a:off x="2186480" y="643467"/>
            <a:ext cx="7819040" cy="5571065"/>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A3D4D989-E754-A439-6BF4-2B70EABFFD1B}"/>
              </a:ext>
            </a:extLst>
          </p:cNvPr>
          <p:cNvSpPr txBox="1">
            <a:spLocks/>
          </p:cNvSpPr>
          <p:nvPr/>
        </p:nvSpPr>
        <p:spPr>
          <a:xfrm>
            <a:off x="677333" y="6096"/>
            <a:ext cx="10774437" cy="579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dirty="0">
                <a:latin typeface="Palatino Linotype" panose="02040502050505030304" pitchFamily="18" charset="0"/>
              </a:rPr>
              <a:t>Pathophysiology and treatment of cytokine storm in COVID-19</a:t>
            </a:r>
          </a:p>
        </p:txBody>
      </p:sp>
    </p:spTree>
    <p:extLst>
      <p:ext uri="{BB962C8B-B14F-4D97-AF65-F5344CB8AC3E}">
        <p14:creationId xmlns:p14="http://schemas.microsoft.com/office/powerpoint/2010/main" val="30398218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677333" y="6096"/>
            <a:ext cx="10774437" cy="579120"/>
          </a:xfrm>
        </p:spPr>
        <p:txBody>
          <a:bodyPr>
            <a:normAutofit/>
          </a:bodyPr>
          <a:lstStyle/>
          <a:p>
            <a:pPr algn="ctr"/>
            <a:r>
              <a:rPr lang="en-GB" sz="2800" dirty="0">
                <a:latin typeface="Palatino Linotype" panose="02040502050505030304" pitchFamily="18" charset="0"/>
              </a:rPr>
              <a:t>Conclusion</a:t>
            </a:r>
          </a:p>
        </p:txBody>
      </p: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365759" y="981777"/>
            <a:ext cx="11314611" cy="5695469"/>
          </a:xfrm>
        </p:spPr>
        <p:txBody>
          <a:bodyPr>
            <a:normAutofit/>
          </a:bodyPr>
          <a:lstStyle/>
          <a:p>
            <a:pPr algn="just"/>
            <a:r>
              <a:rPr lang="en-GB" sz="1800" dirty="0">
                <a:latin typeface="Palatino Linotype" panose="02040502050505030304" pitchFamily="18" charset="0"/>
              </a:rPr>
              <a:t>Cytokine storm is a severe clinical condition caused by systemic hyper-inflammation, resulting in severe injury to multiple organs, including the lungs, and even death. </a:t>
            </a:r>
          </a:p>
          <a:p>
            <a:pPr algn="just"/>
            <a:endParaRPr lang="en-GB" sz="1800" dirty="0">
              <a:latin typeface="Palatino Linotype" panose="02040502050505030304" pitchFamily="18" charset="0"/>
            </a:endParaRPr>
          </a:p>
          <a:p>
            <a:pPr algn="just"/>
            <a:r>
              <a:rPr lang="en-GB" sz="1800" dirty="0">
                <a:latin typeface="Palatino Linotype" panose="02040502050505030304" pitchFamily="18" charset="0"/>
              </a:rPr>
              <a:t>In that sense, anti-inflammatory therapy remains an important part of treatment. Currently, many anti-inflammatory agents have been attempted to treat severe conditions that follow cytokine storm and a large number of mixed results are being reported. </a:t>
            </a:r>
          </a:p>
          <a:p>
            <a:pPr algn="just"/>
            <a:endParaRPr lang="en-GB" sz="1800" dirty="0">
              <a:latin typeface="Palatino Linotype" panose="02040502050505030304" pitchFamily="18" charset="0"/>
            </a:endParaRPr>
          </a:p>
          <a:p>
            <a:pPr algn="just"/>
            <a:r>
              <a:rPr lang="en-GB" sz="1800" dirty="0">
                <a:latin typeface="Palatino Linotype" panose="02040502050505030304" pitchFamily="18" charset="0"/>
              </a:rPr>
              <a:t>Cytokine inhibitors are promising options for treating cytokine storm.</a:t>
            </a:r>
          </a:p>
          <a:p>
            <a:pPr algn="just"/>
            <a:endParaRPr lang="en-GB" sz="1800" dirty="0">
              <a:latin typeface="Palatino Linotype" panose="02040502050505030304" pitchFamily="18" charset="0"/>
            </a:endParaRPr>
          </a:p>
          <a:p>
            <a:pPr algn="just"/>
            <a:r>
              <a:rPr lang="en-GB" sz="1800" dirty="0">
                <a:latin typeface="Palatino Linotype" panose="02040502050505030304" pitchFamily="18" charset="0"/>
              </a:rPr>
              <a:t>Neutralization of a particular cytokine whose level is elevated in the circulation with an existing agent (anti–interleukin-6, anti-TNF, anti–interferon-γ, or anti–interleukin-1β antibody) will not always be effective, and blocking a cytokine with a low or normal circulating level can be effective if it is a key component of the hyperinflammatory circuit or if its level is potentially elevated in tissue.</a:t>
            </a:r>
          </a:p>
        </p:txBody>
      </p:sp>
    </p:spTree>
    <p:extLst>
      <p:ext uri="{BB962C8B-B14F-4D97-AF65-F5344CB8AC3E}">
        <p14:creationId xmlns:p14="http://schemas.microsoft.com/office/powerpoint/2010/main" val="10837835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677333" y="6096"/>
            <a:ext cx="10774437" cy="579120"/>
          </a:xfrm>
        </p:spPr>
        <p:txBody>
          <a:bodyPr>
            <a:normAutofit/>
          </a:bodyPr>
          <a:lstStyle/>
          <a:p>
            <a:pPr algn="ctr"/>
            <a:r>
              <a:rPr lang="en-GB" sz="2800" dirty="0">
                <a:latin typeface="Palatino Linotype" panose="02040502050505030304" pitchFamily="18" charset="0"/>
              </a:rPr>
              <a:t>Literature</a:t>
            </a:r>
          </a:p>
        </p:txBody>
      </p: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365759" y="981777"/>
            <a:ext cx="11314611" cy="5695469"/>
          </a:xfrm>
        </p:spPr>
        <p:txBody>
          <a:bodyPr>
            <a:normAutofit/>
          </a:bodyPr>
          <a:lstStyle/>
          <a:p>
            <a:pPr algn="just"/>
            <a:r>
              <a:rPr lang="en-GB" sz="1800" dirty="0" err="1">
                <a:latin typeface="Palatino Linotype" panose="02040502050505030304" pitchFamily="18" charset="0"/>
              </a:rPr>
              <a:t>Jarczak</a:t>
            </a:r>
            <a:r>
              <a:rPr lang="en-GB" sz="1800" dirty="0">
                <a:latin typeface="Palatino Linotype" panose="02040502050505030304" pitchFamily="18" charset="0"/>
              </a:rPr>
              <a:t> D, </a:t>
            </a:r>
            <a:r>
              <a:rPr lang="en-GB" sz="1800" dirty="0" err="1">
                <a:latin typeface="Palatino Linotype" panose="02040502050505030304" pitchFamily="18" charset="0"/>
              </a:rPr>
              <a:t>Nierhaus</a:t>
            </a:r>
            <a:r>
              <a:rPr lang="en-GB" sz="1800" dirty="0">
                <a:latin typeface="Palatino Linotype" panose="02040502050505030304" pitchFamily="18" charset="0"/>
              </a:rPr>
              <a:t> A. Cytokine Storm-Definition, Causes, and Implications. Int J Mol Sci. 2022 Oct 3;23(19):11740. </a:t>
            </a:r>
            <a:r>
              <a:rPr lang="en-GB" sz="1800" dirty="0" err="1">
                <a:latin typeface="Palatino Linotype" panose="02040502050505030304" pitchFamily="18" charset="0"/>
              </a:rPr>
              <a:t>doi</a:t>
            </a:r>
            <a:r>
              <a:rPr lang="en-GB" sz="1800" dirty="0">
                <a:latin typeface="Palatino Linotype" panose="02040502050505030304" pitchFamily="18" charset="0"/>
              </a:rPr>
              <a:t>: 10.3390/ijms231911740. PMID: 36233040; PMCID: PMC9570384.</a:t>
            </a:r>
          </a:p>
          <a:p>
            <a:pPr algn="just"/>
            <a:r>
              <a:rPr lang="en-GB" sz="1800" dirty="0">
                <a:latin typeface="Palatino Linotype" panose="02040502050505030304" pitchFamily="18" charset="0"/>
              </a:rPr>
              <a:t>Ye Q, Wang B, Mao J. The pathogenesis and treatment of the `Cytokine Storm' in COVID-19. Journal of Infection 2020; 80 (6): 607-694. </a:t>
            </a:r>
            <a:r>
              <a:rPr lang="en-GB" sz="1800" dirty="0" err="1">
                <a:latin typeface="Palatino Linotype" panose="02040502050505030304" pitchFamily="18" charset="0"/>
              </a:rPr>
              <a:t>DOI:https</a:t>
            </a:r>
            <a:r>
              <a:rPr lang="en-GB" sz="1800" dirty="0">
                <a:latin typeface="Palatino Linotype" panose="02040502050505030304" pitchFamily="18" charset="0"/>
              </a:rPr>
              <a:t>://doi.org/10.1016/j.jinf.2020.03.037</a:t>
            </a:r>
          </a:p>
          <a:p>
            <a:pPr algn="just"/>
            <a:r>
              <a:rPr lang="en-GB" sz="1800" dirty="0">
                <a:latin typeface="Palatino Linotype" panose="02040502050505030304" pitchFamily="18" charset="0"/>
              </a:rPr>
              <a:t>Karki R and </a:t>
            </a:r>
            <a:r>
              <a:rPr lang="en-GB" sz="1800" dirty="0" err="1">
                <a:latin typeface="Palatino Linotype" panose="02040502050505030304" pitchFamily="18" charset="0"/>
              </a:rPr>
              <a:t>Kanneganti</a:t>
            </a:r>
            <a:r>
              <a:rPr lang="en-GB" sz="1800" dirty="0">
                <a:latin typeface="Palatino Linotype" panose="02040502050505030304" pitchFamily="18" charset="0"/>
              </a:rPr>
              <a:t> TD. The ‘cytokine storm’: molecular mechanisms and therapeutic prospects. Trends in Immunology 2021; 42(8): 681-705. </a:t>
            </a:r>
            <a:r>
              <a:rPr lang="en-GB" sz="1800" dirty="0">
                <a:latin typeface="Palatino Linotype" panose="02040502050505030304" pitchFamily="18" charset="0"/>
                <a:hlinkClick r:id="rId2"/>
              </a:rPr>
              <a:t>https://doi.org/10.1016/j.it.2021.06.001</a:t>
            </a:r>
            <a:endParaRPr lang="en-GB" sz="1800" dirty="0">
              <a:latin typeface="Palatino Linotype" panose="02040502050505030304" pitchFamily="18" charset="0"/>
            </a:endParaRPr>
          </a:p>
          <a:p>
            <a:pPr algn="just"/>
            <a:r>
              <a:rPr lang="en-GB" sz="1800" dirty="0">
                <a:latin typeface="Palatino Linotype" panose="02040502050505030304" pitchFamily="18" charset="0"/>
              </a:rPr>
              <a:t>Quirch M, Lee J, Rehman S. Hazards of the Cytokine Storm and Cytokine-Targeted Therapy in Patients With COVID-19: Review J Med Internet Res 2020; 22(8):e20193. DOI: 10.2196/20193</a:t>
            </a:r>
          </a:p>
          <a:p>
            <a:pPr algn="just"/>
            <a:r>
              <a:rPr lang="en-GB" sz="1800" dirty="0">
                <a:latin typeface="Palatino Linotype" panose="02040502050505030304" pitchFamily="18" charset="0"/>
              </a:rPr>
              <a:t>Kim JS, Lee JY, Yang JW, Lee KH, </a:t>
            </a:r>
            <a:r>
              <a:rPr lang="en-GB" sz="1800" dirty="0" err="1">
                <a:latin typeface="Palatino Linotype" panose="02040502050505030304" pitchFamily="18" charset="0"/>
              </a:rPr>
              <a:t>Effenberger</a:t>
            </a:r>
            <a:r>
              <a:rPr lang="en-GB" sz="1800" dirty="0">
                <a:latin typeface="Palatino Linotype" panose="02040502050505030304" pitchFamily="18" charset="0"/>
              </a:rPr>
              <a:t> M, </a:t>
            </a:r>
            <a:r>
              <a:rPr lang="en-GB" sz="1800" dirty="0" err="1">
                <a:latin typeface="Palatino Linotype" panose="02040502050505030304" pitchFamily="18" charset="0"/>
              </a:rPr>
              <a:t>Szpirt</a:t>
            </a:r>
            <a:r>
              <a:rPr lang="en-GB" sz="1800" dirty="0">
                <a:latin typeface="Palatino Linotype" panose="02040502050505030304" pitchFamily="18" charset="0"/>
              </a:rPr>
              <a:t> W, </a:t>
            </a:r>
            <a:r>
              <a:rPr lang="en-GB" sz="1800" dirty="0" err="1">
                <a:latin typeface="Palatino Linotype" panose="02040502050505030304" pitchFamily="18" charset="0"/>
              </a:rPr>
              <a:t>Kronbichler</a:t>
            </a:r>
            <a:r>
              <a:rPr lang="en-GB" sz="1800" dirty="0">
                <a:latin typeface="Palatino Linotype" panose="02040502050505030304" pitchFamily="18" charset="0"/>
              </a:rPr>
              <a:t> A, Shin JI. Immunopathogenesis and treatment of cytokine storm in COVID-19. </a:t>
            </a:r>
            <a:r>
              <a:rPr lang="en-GB" sz="1800" dirty="0" err="1">
                <a:latin typeface="Palatino Linotype" panose="02040502050505030304" pitchFamily="18" charset="0"/>
              </a:rPr>
              <a:t>Theranostics</a:t>
            </a:r>
            <a:r>
              <a:rPr lang="en-GB" sz="1800" dirty="0">
                <a:latin typeface="Palatino Linotype" panose="02040502050505030304" pitchFamily="18" charset="0"/>
              </a:rPr>
              <a:t>. 2021; 11(1): 316-329. </a:t>
            </a:r>
            <a:r>
              <a:rPr lang="en-GB" sz="1800" dirty="0" err="1">
                <a:latin typeface="Palatino Linotype" panose="02040502050505030304" pitchFamily="18" charset="0"/>
              </a:rPr>
              <a:t>doi</a:t>
            </a:r>
            <a:r>
              <a:rPr lang="en-GB" sz="1800" dirty="0">
                <a:latin typeface="Palatino Linotype" panose="02040502050505030304" pitchFamily="18" charset="0"/>
              </a:rPr>
              <a:t>: 10.7150/thno.49713.</a:t>
            </a:r>
          </a:p>
          <a:p>
            <a:pPr algn="just"/>
            <a:r>
              <a:rPr lang="en-GB" sz="1800" dirty="0">
                <a:latin typeface="Palatino Linotype" panose="02040502050505030304" pitchFamily="18" charset="0"/>
              </a:rPr>
              <a:t>Yang, L., Xie, X., Tu, Z. et al. The signal pathways and treatment of cytokine storm in COVID-19. Sig </a:t>
            </a:r>
            <a:r>
              <a:rPr lang="en-GB" sz="1800" dirty="0" err="1">
                <a:latin typeface="Palatino Linotype" panose="02040502050505030304" pitchFamily="18" charset="0"/>
              </a:rPr>
              <a:t>Transduct</a:t>
            </a:r>
            <a:r>
              <a:rPr lang="en-GB" sz="1800" dirty="0">
                <a:latin typeface="Palatino Linotype" panose="02040502050505030304" pitchFamily="18" charset="0"/>
              </a:rPr>
              <a:t> Target </a:t>
            </a:r>
            <a:r>
              <a:rPr lang="en-GB" sz="1800" dirty="0" err="1">
                <a:latin typeface="Palatino Linotype" panose="02040502050505030304" pitchFamily="18" charset="0"/>
              </a:rPr>
              <a:t>Ther</a:t>
            </a:r>
            <a:r>
              <a:rPr lang="en-GB" sz="1800" dirty="0">
                <a:latin typeface="Palatino Linotype" panose="02040502050505030304" pitchFamily="18" charset="0"/>
              </a:rPr>
              <a:t> 2021; 6 (255). https://doi.org/10.1038/s41392-021-00679-0</a:t>
            </a:r>
          </a:p>
        </p:txBody>
      </p:sp>
    </p:spTree>
    <p:extLst>
      <p:ext uri="{BB962C8B-B14F-4D97-AF65-F5344CB8AC3E}">
        <p14:creationId xmlns:p14="http://schemas.microsoft.com/office/powerpoint/2010/main" val="2290711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71C31FE6-5677-5BB4-DABB-0588CC1FF198}"/>
              </a:ext>
            </a:extLst>
          </p:cNvPr>
          <p:cNvPicPr>
            <a:picLocks noChangeAspect="1"/>
          </p:cNvPicPr>
          <p:nvPr/>
        </p:nvPicPr>
        <p:blipFill>
          <a:blip r:embed="rId2"/>
          <a:stretch>
            <a:fillRect/>
          </a:stretch>
        </p:blipFill>
        <p:spPr>
          <a:xfrm>
            <a:off x="274319" y="243703"/>
            <a:ext cx="4680103" cy="6324464"/>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2">
            <a:extLst>
              <a:ext uri="{FF2B5EF4-FFF2-40B4-BE49-F238E27FC236}">
                <a16:creationId xmlns:a16="http://schemas.microsoft.com/office/drawing/2014/main" id="{9173F219-52E4-10FD-D429-23FBF765C33C}"/>
              </a:ext>
            </a:extLst>
          </p:cNvPr>
          <p:cNvSpPr txBox="1">
            <a:spLocks/>
          </p:cNvSpPr>
          <p:nvPr/>
        </p:nvSpPr>
        <p:spPr>
          <a:xfrm>
            <a:off x="5438083" y="1567832"/>
            <a:ext cx="6479598" cy="510941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1800" dirty="0">
                <a:latin typeface="Palatino Linotype" panose="02040502050505030304" pitchFamily="18" charset="0"/>
              </a:rPr>
              <a:t>When the immune system is fighting pathogens, cytokines signal immune cells such as T-cells and macrophages to travel to the site of infection. </a:t>
            </a:r>
          </a:p>
          <a:p>
            <a:pPr algn="just"/>
            <a:r>
              <a:rPr lang="en-GB" sz="1800" dirty="0">
                <a:latin typeface="Palatino Linotype" panose="02040502050505030304" pitchFamily="18" charset="0"/>
              </a:rPr>
              <a:t>In addition, cytokines activate those cells, stimulating them to produce more cytokines. </a:t>
            </a:r>
          </a:p>
          <a:p>
            <a:pPr algn="just"/>
            <a:r>
              <a:rPr lang="en-GB" sz="1800" dirty="0">
                <a:latin typeface="Palatino Linotype" panose="02040502050505030304" pitchFamily="18" charset="0"/>
              </a:rPr>
              <a:t>Normally, this feedback loop is kept in check by the body. </a:t>
            </a:r>
          </a:p>
          <a:p>
            <a:pPr algn="just"/>
            <a:r>
              <a:rPr lang="en-GB" sz="1800" dirty="0">
                <a:latin typeface="Palatino Linotype" panose="02040502050505030304" pitchFamily="18" charset="0"/>
              </a:rPr>
              <a:t>However, in some instances, the reaction becomes uncontrolled, and too many immune cells are activated in a single place. </a:t>
            </a:r>
          </a:p>
          <a:p>
            <a:pPr algn="just"/>
            <a:r>
              <a:rPr lang="en-GB" sz="1800" dirty="0">
                <a:latin typeface="Palatino Linotype" panose="02040502050505030304" pitchFamily="18" charset="0"/>
              </a:rPr>
              <a:t>The precise reason for this is not entirely understood but may be caused by an exaggerated response when the immune system encounters a new and highly pathogenic invader. </a:t>
            </a:r>
          </a:p>
        </p:txBody>
      </p:sp>
      <p:sp>
        <p:nvSpPr>
          <p:cNvPr id="5" name="Title 1">
            <a:extLst>
              <a:ext uri="{FF2B5EF4-FFF2-40B4-BE49-F238E27FC236}">
                <a16:creationId xmlns:a16="http://schemas.microsoft.com/office/drawing/2014/main" id="{58C03DDF-B8CA-8C67-5D78-DD636322BE97}"/>
              </a:ext>
            </a:extLst>
          </p:cNvPr>
          <p:cNvSpPr txBox="1">
            <a:spLocks/>
          </p:cNvSpPr>
          <p:nvPr/>
        </p:nvSpPr>
        <p:spPr>
          <a:xfrm>
            <a:off x="677334" y="6096"/>
            <a:ext cx="10752666" cy="579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800" dirty="0">
                <a:latin typeface="Palatino Linotype" panose="02040502050505030304" pitchFamily="18" charset="0"/>
              </a:rPr>
              <a:t>Immunopathogenesis</a:t>
            </a:r>
            <a:endParaRPr lang="en-GB" sz="2800" dirty="0">
              <a:latin typeface="Palatino Linotype" panose="02040502050505030304" pitchFamily="18" charset="0"/>
            </a:endParaRPr>
          </a:p>
        </p:txBody>
      </p:sp>
    </p:spTree>
    <p:extLst>
      <p:ext uri="{BB962C8B-B14F-4D97-AF65-F5344CB8AC3E}">
        <p14:creationId xmlns:p14="http://schemas.microsoft.com/office/powerpoint/2010/main" val="2683861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0DE6953-DC7C-E0AE-9BF3-20CF8F2EBA8B}"/>
              </a:ext>
            </a:extLst>
          </p:cNvPr>
          <p:cNvPicPr>
            <a:picLocks noChangeAspect="1"/>
          </p:cNvPicPr>
          <p:nvPr/>
        </p:nvPicPr>
        <p:blipFill>
          <a:blip r:embed="rId2"/>
          <a:stretch>
            <a:fillRect/>
          </a:stretch>
        </p:blipFill>
        <p:spPr>
          <a:xfrm>
            <a:off x="121921" y="466150"/>
            <a:ext cx="4944262" cy="6278429"/>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449E790C-92A4-7A27-1ED1-EAE4A7309A0B}"/>
              </a:ext>
            </a:extLst>
          </p:cNvPr>
          <p:cNvSpPr txBox="1">
            <a:spLocks/>
          </p:cNvSpPr>
          <p:nvPr/>
        </p:nvSpPr>
        <p:spPr>
          <a:xfrm>
            <a:off x="677333" y="6096"/>
            <a:ext cx="10774437" cy="579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dirty="0">
                <a:latin typeface="Palatino Linotype" panose="02040502050505030304" pitchFamily="18" charset="0"/>
              </a:rPr>
              <a:t>Immuno-pathophysiological Features of Cytokine Storm</a:t>
            </a:r>
          </a:p>
        </p:txBody>
      </p:sp>
      <p:sp>
        <p:nvSpPr>
          <p:cNvPr id="5" name="Content Placeholder 2">
            <a:extLst>
              <a:ext uri="{FF2B5EF4-FFF2-40B4-BE49-F238E27FC236}">
                <a16:creationId xmlns:a16="http://schemas.microsoft.com/office/drawing/2014/main" id="{32F13C59-A8E2-DE74-37C3-1CCB9954967D}"/>
              </a:ext>
            </a:extLst>
          </p:cNvPr>
          <p:cNvSpPr txBox="1">
            <a:spLocks/>
          </p:cNvSpPr>
          <p:nvPr/>
        </p:nvSpPr>
        <p:spPr>
          <a:xfrm>
            <a:off x="5384800" y="1567832"/>
            <a:ext cx="6492240" cy="535325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1800" dirty="0">
                <a:latin typeface="Palatino Linotype" panose="02040502050505030304" pitchFamily="18" charset="0"/>
              </a:rPr>
              <a:t>The immune system is expected to recognize foreign invaders, respond proportionally to the pathogen burden, and then return to homeostasis. This response requires a balance between sufficient cytokine production to eliminate the pathogen and avoidance of a hyperinflammatory response in which an overabundance of cytokines causes clinically significant collateral damage. Cytokines play a key role in coordinating antimicrobial effector cells and providing regulatory signals that direct, amplify, and resolve the immune response. Cytokines have short half-lives, which normally prevents them from having effects outside lymphoid tissue and sites of inflammation. Although typically considered to be pathologic, sustained production of cytokines that leads to elevated circulating levels may be necessary to appropriately control some disseminated infections. At increased levels, cytokines can have systemic effects and cause collateral damage to vital organ systems.</a:t>
            </a:r>
          </a:p>
        </p:txBody>
      </p:sp>
    </p:spTree>
    <p:extLst>
      <p:ext uri="{BB962C8B-B14F-4D97-AF65-F5344CB8AC3E}">
        <p14:creationId xmlns:p14="http://schemas.microsoft.com/office/powerpoint/2010/main" val="506746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0DE6953-DC7C-E0AE-9BF3-20CF8F2EBA8B}"/>
              </a:ext>
            </a:extLst>
          </p:cNvPr>
          <p:cNvPicPr>
            <a:picLocks noChangeAspect="1"/>
          </p:cNvPicPr>
          <p:nvPr/>
        </p:nvPicPr>
        <p:blipFill>
          <a:blip r:embed="rId2"/>
          <a:stretch>
            <a:fillRect/>
          </a:stretch>
        </p:blipFill>
        <p:spPr>
          <a:xfrm>
            <a:off x="121921" y="466150"/>
            <a:ext cx="4944262" cy="6278429"/>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449E790C-92A4-7A27-1ED1-EAE4A7309A0B}"/>
              </a:ext>
            </a:extLst>
          </p:cNvPr>
          <p:cNvSpPr txBox="1">
            <a:spLocks/>
          </p:cNvSpPr>
          <p:nvPr/>
        </p:nvSpPr>
        <p:spPr>
          <a:xfrm>
            <a:off x="677333" y="6096"/>
            <a:ext cx="10774437" cy="579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a:latin typeface="Palatino Linotype" panose="02040502050505030304" pitchFamily="18" charset="0"/>
              </a:rPr>
              <a:t>Immuno-pathophysiological Features of Cytokine Storm</a:t>
            </a:r>
            <a:endParaRPr lang="en-GB" sz="2800" dirty="0">
              <a:latin typeface="Palatino Linotype" panose="02040502050505030304" pitchFamily="18" charset="0"/>
            </a:endParaRPr>
          </a:p>
        </p:txBody>
      </p:sp>
      <p:sp>
        <p:nvSpPr>
          <p:cNvPr id="5" name="Content Placeholder 2">
            <a:extLst>
              <a:ext uri="{FF2B5EF4-FFF2-40B4-BE49-F238E27FC236}">
                <a16:creationId xmlns:a16="http://schemas.microsoft.com/office/drawing/2014/main" id="{32F13C59-A8E2-DE74-37C3-1CCB9954967D}"/>
              </a:ext>
            </a:extLst>
          </p:cNvPr>
          <p:cNvSpPr txBox="1">
            <a:spLocks/>
          </p:cNvSpPr>
          <p:nvPr/>
        </p:nvSpPr>
        <p:spPr>
          <a:xfrm>
            <a:off x="5384800" y="1686560"/>
            <a:ext cx="6441440" cy="499068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1800" dirty="0">
                <a:latin typeface="Palatino Linotype" panose="02040502050505030304" pitchFamily="18" charset="0"/>
              </a:rPr>
              <a:t>Immune hyperactivation in cytokine storm is due to a failure of negative feedback mechanisms that are meant to prevent hyperinflammation and the overproduction of inflammatory cytokines and soluble mediators. The excessive cytokine production leads to hyperinflammation and multiorgan failure. </a:t>
            </a:r>
          </a:p>
          <a:p>
            <a:pPr algn="just"/>
            <a:endParaRPr lang="en-GB" sz="1800" dirty="0">
              <a:latin typeface="Palatino Linotype" panose="02040502050505030304" pitchFamily="18" charset="0"/>
            </a:endParaRPr>
          </a:p>
          <a:p>
            <a:pPr algn="just"/>
            <a:r>
              <a:rPr lang="en-GB" sz="1800" dirty="0">
                <a:latin typeface="Palatino Linotype" panose="02040502050505030304" pitchFamily="18" charset="0"/>
              </a:rPr>
              <a:t>Cytokine storm involves an immune response that causes collateral damage, which may be greater than the immediate benefit of the immune response</a:t>
            </a:r>
          </a:p>
        </p:txBody>
      </p:sp>
    </p:spTree>
    <p:extLst>
      <p:ext uri="{BB962C8B-B14F-4D97-AF65-F5344CB8AC3E}">
        <p14:creationId xmlns:p14="http://schemas.microsoft.com/office/powerpoint/2010/main" val="685482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88F73B54-3C64-E3A2-37AC-5CFD937EE06A}"/>
              </a:ext>
            </a:extLst>
          </p:cNvPr>
          <p:cNvPicPr>
            <a:picLocks noChangeAspect="1"/>
          </p:cNvPicPr>
          <p:nvPr/>
        </p:nvPicPr>
        <p:blipFill>
          <a:blip r:embed="rId2"/>
          <a:stretch>
            <a:fillRect/>
          </a:stretch>
        </p:blipFill>
        <p:spPr>
          <a:xfrm>
            <a:off x="203200" y="295824"/>
            <a:ext cx="5331235" cy="6290543"/>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2">
            <a:extLst>
              <a:ext uri="{FF2B5EF4-FFF2-40B4-BE49-F238E27FC236}">
                <a16:creationId xmlns:a16="http://schemas.microsoft.com/office/drawing/2014/main" id="{FAEDCAD7-3AEB-02A3-3530-2B4D95E28239}"/>
              </a:ext>
            </a:extLst>
          </p:cNvPr>
          <p:cNvSpPr txBox="1">
            <a:spLocks/>
          </p:cNvSpPr>
          <p:nvPr/>
        </p:nvSpPr>
        <p:spPr>
          <a:xfrm>
            <a:off x="5737634" y="1567832"/>
            <a:ext cx="6169885" cy="496773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1800" dirty="0">
                <a:latin typeface="Palatino Linotype" panose="02040502050505030304" pitchFamily="18" charset="0"/>
              </a:rPr>
              <a:t>The cytokine storm (</a:t>
            </a:r>
            <a:r>
              <a:rPr lang="en-GB" sz="1800" dirty="0" err="1">
                <a:latin typeface="Palatino Linotype" panose="02040502050505030304" pitchFamily="18" charset="0"/>
              </a:rPr>
              <a:t>hypercytokinemia</a:t>
            </a:r>
            <a:r>
              <a:rPr lang="en-GB" sz="1800" dirty="0">
                <a:latin typeface="Palatino Linotype" panose="02040502050505030304" pitchFamily="18" charset="0"/>
              </a:rPr>
              <a:t>) is the systemic expression of a healthy and vigorous immune system resulting in the release of more than 150 known inflammatory mediators (cytokines, oxygen free radicals, and coagulation factors). </a:t>
            </a:r>
          </a:p>
          <a:p>
            <a:pPr algn="just"/>
            <a:endParaRPr lang="en-GB" sz="1800" dirty="0">
              <a:latin typeface="Palatino Linotype" panose="02040502050505030304" pitchFamily="18" charset="0"/>
            </a:endParaRPr>
          </a:p>
          <a:p>
            <a:pPr algn="just"/>
            <a:r>
              <a:rPr lang="en-GB" sz="1800" dirty="0">
                <a:latin typeface="Palatino Linotype" panose="02040502050505030304" pitchFamily="18" charset="0"/>
              </a:rPr>
              <a:t>Both pro-inflammatory cytokines (such as </a:t>
            </a:r>
            <a:r>
              <a:rPr lang="en-GB" sz="1800" dirty="0" err="1">
                <a:latin typeface="Palatino Linotype" panose="02040502050505030304" pitchFamily="18" charset="0"/>
              </a:rPr>
              <a:t>Tumor</a:t>
            </a:r>
            <a:r>
              <a:rPr lang="en-GB" sz="1800" dirty="0">
                <a:latin typeface="Palatino Linotype" panose="02040502050505030304" pitchFamily="18" charset="0"/>
              </a:rPr>
              <a:t> necrosis factor-alpha, Interleukin-1, and Interleukin-6) and anti-inflammatory cytokines (such as interleukin 10 and interleukin 1 receptor antagonist) are elevated in the serum of patients experiencing a cytokine storm.</a:t>
            </a:r>
          </a:p>
        </p:txBody>
      </p:sp>
    </p:spTree>
    <p:extLst>
      <p:ext uri="{BB962C8B-B14F-4D97-AF65-F5344CB8AC3E}">
        <p14:creationId xmlns:p14="http://schemas.microsoft.com/office/powerpoint/2010/main" val="920927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677333" y="6096"/>
            <a:ext cx="10774437" cy="579120"/>
          </a:xfrm>
        </p:spPr>
        <p:txBody>
          <a:bodyPr>
            <a:normAutofit/>
          </a:bodyPr>
          <a:lstStyle/>
          <a:p>
            <a:pPr algn="ctr"/>
            <a:r>
              <a:rPr lang="en-GB" sz="2800" dirty="0">
                <a:latin typeface="Palatino Linotype" panose="02040502050505030304" pitchFamily="18" charset="0"/>
              </a:rPr>
              <a:t>Clinical Features</a:t>
            </a:r>
          </a:p>
        </p:txBody>
      </p: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365759" y="981777"/>
            <a:ext cx="11314611" cy="5695469"/>
          </a:xfrm>
        </p:spPr>
        <p:txBody>
          <a:bodyPr>
            <a:normAutofit/>
          </a:bodyPr>
          <a:lstStyle/>
          <a:p>
            <a:pPr algn="just"/>
            <a:r>
              <a:rPr lang="en-GB" sz="1800" dirty="0">
                <a:latin typeface="Palatino Linotype" panose="02040502050505030304" pitchFamily="18" charset="0"/>
              </a:rPr>
              <a:t>Nearly all patients with cytokine storm are febrile, and the fever may be high grade in severe cases. In addition, patients may have fatigue, anorexia, headache, rash, </a:t>
            </a:r>
            <a:r>
              <a:rPr lang="en-GB" sz="1800" dirty="0" err="1">
                <a:latin typeface="Palatino Linotype" panose="02040502050505030304" pitchFamily="18" charset="0"/>
              </a:rPr>
              <a:t>diarrhea</a:t>
            </a:r>
            <a:r>
              <a:rPr lang="en-GB" sz="1800" dirty="0">
                <a:latin typeface="Palatino Linotype" panose="02040502050505030304" pitchFamily="18" charset="0"/>
              </a:rPr>
              <a:t>, arthralgia, myalgia, and neuropsychiatric findings.</a:t>
            </a:r>
          </a:p>
          <a:p>
            <a:pPr algn="just"/>
            <a:endParaRPr lang="en-GB" sz="1800" dirty="0">
              <a:latin typeface="Palatino Linotype" panose="02040502050505030304" pitchFamily="18" charset="0"/>
            </a:endParaRPr>
          </a:p>
          <a:p>
            <a:pPr algn="just"/>
            <a:r>
              <a:rPr lang="en-GB" sz="1800" dirty="0">
                <a:latin typeface="Palatino Linotype" panose="02040502050505030304" pitchFamily="18" charset="0"/>
              </a:rPr>
              <a:t>Cases can progress rapidly to disseminated intravascular coagulation with either vascular occlusion or catastrophic </a:t>
            </a:r>
            <a:r>
              <a:rPr lang="en-GB" sz="1800" dirty="0" err="1">
                <a:latin typeface="Palatino Linotype" panose="02040502050505030304" pitchFamily="18" charset="0"/>
              </a:rPr>
              <a:t>hemorrhages</a:t>
            </a:r>
            <a:r>
              <a:rPr lang="en-GB" sz="1800" dirty="0">
                <a:latin typeface="Palatino Linotype" panose="02040502050505030304" pitchFamily="18" charset="0"/>
              </a:rPr>
              <a:t>, </a:t>
            </a:r>
            <a:r>
              <a:rPr lang="en-GB" sz="1800" dirty="0" err="1">
                <a:latin typeface="Palatino Linotype" panose="02040502050505030304" pitchFamily="18" charset="0"/>
              </a:rPr>
              <a:t>dyspnea</a:t>
            </a:r>
            <a:r>
              <a:rPr lang="en-GB" sz="1800" dirty="0">
                <a:latin typeface="Palatino Linotype" panose="02040502050505030304" pitchFamily="18" charset="0"/>
              </a:rPr>
              <a:t>, hypoxemia, hypotension, </a:t>
            </a:r>
            <a:r>
              <a:rPr lang="en-GB" sz="1800" dirty="0" err="1">
                <a:latin typeface="Palatino Linotype" panose="02040502050505030304" pitchFamily="18" charset="0"/>
              </a:rPr>
              <a:t>hemostatic</a:t>
            </a:r>
            <a:r>
              <a:rPr lang="en-GB" sz="1800" dirty="0">
                <a:latin typeface="Palatino Linotype" panose="02040502050505030304" pitchFamily="18" charset="0"/>
              </a:rPr>
              <a:t> imbalance, vasodilatory shock, and death. Many patients have respiratory symptoms, including cough and </a:t>
            </a:r>
            <a:r>
              <a:rPr lang="en-GB" sz="1800" dirty="0" err="1">
                <a:latin typeface="Palatino Linotype" panose="02040502050505030304" pitchFamily="18" charset="0"/>
              </a:rPr>
              <a:t>tachypnea</a:t>
            </a:r>
            <a:r>
              <a:rPr lang="en-GB" sz="1800" dirty="0">
                <a:latin typeface="Palatino Linotype" panose="02040502050505030304" pitchFamily="18" charset="0"/>
              </a:rPr>
              <a:t>, that can progress to acute respiratory distress syndrome (ARDS), with hypoxemia that may require mechanical ventilation. </a:t>
            </a:r>
          </a:p>
          <a:p>
            <a:pPr algn="just"/>
            <a:endParaRPr lang="en-GB" sz="1800" dirty="0">
              <a:latin typeface="Palatino Linotype" panose="02040502050505030304" pitchFamily="18" charset="0"/>
            </a:endParaRPr>
          </a:p>
          <a:p>
            <a:pPr algn="just"/>
            <a:r>
              <a:rPr lang="en-GB" sz="1800" dirty="0">
                <a:latin typeface="Palatino Linotype" panose="02040502050505030304" pitchFamily="18" charset="0"/>
              </a:rPr>
              <a:t>The combination of hyperinflammation, coagulopathy, and low platelet counts places patients with cytokine storm at high risk for spontaneous </a:t>
            </a:r>
            <a:r>
              <a:rPr lang="en-GB" sz="1800" dirty="0" err="1">
                <a:latin typeface="Palatino Linotype" panose="02040502050505030304" pitchFamily="18" charset="0"/>
              </a:rPr>
              <a:t>hemorrhage</a:t>
            </a:r>
            <a:r>
              <a:rPr lang="en-GB" sz="1800" dirty="0">
                <a:latin typeface="Palatino Linotype" panose="02040502050505030304" pitchFamily="18" charset="0"/>
              </a:rPr>
              <a:t>.</a:t>
            </a:r>
          </a:p>
        </p:txBody>
      </p:sp>
    </p:spTree>
    <p:extLst>
      <p:ext uri="{BB962C8B-B14F-4D97-AF65-F5344CB8AC3E}">
        <p14:creationId xmlns:p14="http://schemas.microsoft.com/office/powerpoint/2010/main" val="2537485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81ED56CA-63F5-EFF3-6304-9E37441A5831}"/>
              </a:ext>
            </a:extLst>
          </p:cNvPr>
          <p:cNvPicPr>
            <a:picLocks noChangeAspect="1"/>
          </p:cNvPicPr>
          <p:nvPr/>
        </p:nvPicPr>
        <p:blipFill>
          <a:blip r:embed="rId2"/>
          <a:stretch>
            <a:fillRect/>
          </a:stretch>
        </p:blipFill>
        <p:spPr>
          <a:xfrm>
            <a:off x="2545907" y="370837"/>
            <a:ext cx="6924950" cy="5955456"/>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02591355-88F0-4CA8-EB17-41711EE60AEF}"/>
              </a:ext>
            </a:extLst>
          </p:cNvPr>
          <p:cNvSpPr txBox="1">
            <a:spLocks/>
          </p:cNvSpPr>
          <p:nvPr/>
        </p:nvSpPr>
        <p:spPr>
          <a:xfrm>
            <a:off x="677333" y="6096"/>
            <a:ext cx="10774437" cy="57912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a:latin typeface="Palatino Linotype" panose="02040502050505030304" pitchFamily="18" charset="0"/>
              </a:rPr>
              <a:t>Clinical Features</a:t>
            </a:r>
            <a:endParaRPr lang="en-GB" sz="2800" dirty="0">
              <a:latin typeface="Palatino Linotype" panose="02040502050505030304" pitchFamily="18" charset="0"/>
            </a:endParaRPr>
          </a:p>
        </p:txBody>
      </p:sp>
    </p:spTree>
    <p:extLst>
      <p:ext uri="{BB962C8B-B14F-4D97-AF65-F5344CB8AC3E}">
        <p14:creationId xmlns:p14="http://schemas.microsoft.com/office/powerpoint/2010/main" val="42243847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508F7-713E-0EA7-E8D2-10C5A35C2F44}"/>
              </a:ext>
            </a:extLst>
          </p:cNvPr>
          <p:cNvSpPr>
            <a:spLocks noGrp="1"/>
          </p:cNvSpPr>
          <p:nvPr>
            <p:ph type="title"/>
          </p:nvPr>
        </p:nvSpPr>
        <p:spPr>
          <a:xfrm>
            <a:off x="677333" y="6096"/>
            <a:ext cx="10774437" cy="579120"/>
          </a:xfrm>
        </p:spPr>
        <p:txBody>
          <a:bodyPr>
            <a:normAutofit/>
          </a:bodyPr>
          <a:lstStyle/>
          <a:p>
            <a:pPr algn="ctr"/>
            <a:r>
              <a:rPr lang="en-GB" sz="2800" dirty="0">
                <a:latin typeface="Palatino Linotype" panose="02040502050505030304" pitchFamily="18" charset="0"/>
              </a:rPr>
              <a:t>Laboratory Abnormalities</a:t>
            </a:r>
          </a:p>
        </p:txBody>
      </p:sp>
      <p:sp>
        <p:nvSpPr>
          <p:cNvPr id="3" name="Content Placeholder 2">
            <a:extLst>
              <a:ext uri="{FF2B5EF4-FFF2-40B4-BE49-F238E27FC236}">
                <a16:creationId xmlns:a16="http://schemas.microsoft.com/office/drawing/2014/main" id="{392DF4EF-88A8-B1F8-CDF6-F3734D6C2781}"/>
              </a:ext>
            </a:extLst>
          </p:cNvPr>
          <p:cNvSpPr>
            <a:spLocks noGrp="1"/>
          </p:cNvSpPr>
          <p:nvPr>
            <p:ph idx="1"/>
          </p:nvPr>
        </p:nvSpPr>
        <p:spPr>
          <a:xfrm>
            <a:off x="365759" y="981777"/>
            <a:ext cx="11314611" cy="5695469"/>
          </a:xfrm>
        </p:spPr>
        <p:txBody>
          <a:bodyPr>
            <a:normAutofit/>
          </a:bodyPr>
          <a:lstStyle/>
          <a:p>
            <a:pPr algn="just"/>
            <a:r>
              <a:rPr lang="en-GB" sz="1800" dirty="0">
                <a:latin typeface="Palatino Linotype" panose="02040502050505030304" pitchFamily="18" charset="0"/>
              </a:rPr>
              <a:t>The laboratory findings in cytokine storm are variable and influenced by the underlying cause. </a:t>
            </a:r>
          </a:p>
          <a:p>
            <a:pPr algn="just"/>
            <a:endParaRPr lang="en-GB" sz="1800" dirty="0">
              <a:latin typeface="Palatino Linotype" panose="02040502050505030304" pitchFamily="18" charset="0"/>
            </a:endParaRPr>
          </a:p>
          <a:p>
            <a:pPr algn="just"/>
            <a:r>
              <a:rPr lang="en-GB" sz="1800" dirty="0">
                <a:latin typeface="Palatino Linotype" panose="02040502050505030304" pitchFamily="18" charset="0"/>
              </a:rPr>
              <a:t>Nonspecific markers of inflammation such as C-reactive protein (CRP) are universally elevated and correlate with severity.</a:t>
            </a:r>
          </a:p>
          <a:p>
            <a:pPr algn="just"/>
            <a:endParaRPr lang="en-GB" sz="1800" dirty="0">
              <a:latin typeface="Palatino Linotype" panose="02040502050505030304" pitchFamily="18" charset="0"/>
            </a:endParaRPr>
          </a:p>
          <a:p>
            <a:pPr algn="just"/>
            <a:r>
              <a:rPr lang="en-GB" sz="1800" dirty="0">
                <a:latin typeface="Palatino Linotype" panose="02040502050505030304" pitchFamily="18" charset="0"/>
              </a:rPr>
              <a:t>Many patients have hypertriglyceridemia and various blood-count abnormalities, such as </a:t>
            </a:r>
            <a:r>
              <a:rPr lang="en-GB" sz="1800" dirty="0" err="1">
                <a:latin typeface="Palatino Linotype" panose="02040502050505030304" pitchFamily="18" charset="0"/>
              </a:rPr>
              <a:t>leukocytosis</a:t>
            </a:r>
            <a:r>
              <a:rPr lang="en-GB" sz="1800" dirty="0">
                <a:latin typeface="Palatino Linotype" panose="02040502050505030304" pitchFamily="18" charset="0"/>
              </a:rPr>
              <a:t>, leukopenia, </a:t>
            </a:r>
            <a:r>
              <a:rPr lang="en-GB" sz="1800" dirty="0" err="1">
                <a:latin typeface="Palatino Linotype" panose="02040502050505030304" pitchFamily="18" charset="0"/>
              </a:rPr>
              <a:t>anemia</a:t>
            </a:r>
            <a:r>
              <a:rPr lang="en-GB" sz="1800" dirty="0">
                <a:latin typeface="Palatino Linotype" panose="02040502050505030304" pitchFamily="18" charset="0"/>
              </a:rPr>
              <a:t>, thrombocytopenia, and elevated ferritin and d-dimer levels. Changes in circulating cell counts are most likely due to a complex interplay among cytokine-induced changes in production and mobilization of cells from the bone marrow, immune-mediated destruction, and chemokine-induced migration. </a:t>
            </a:r>
          </a:p>
          <a:p>
            <a:pPr algn="just"/>
            <a:endParaRPr lang="en-GB" sz="1800" dirty="0">
              <a:latin typeface="Palatino Linotype" panose="02040502050505030304" pitchFamily="18" charset="0"/>
            </a:endParaRPr>
          </a:p>
          <a:p>
            <a:pPr algn="just"/>
            <a:r>
              <a:rPr lang="en-GB" sz="1800" dirty="0">
                <a:latin typeface="Palatino Linotype" panose="02040502050505030304" pitchFamily="18" charset="0"/>
              </a:rPr>
              <a:t>Prominent elevations in serum inflammatory cytokine levels, such as interferon-γ (or CXCL9 and CXCL10, chemokines induced by interferon-γ), interleukin-6, interleukin-10, and soluble interleukin-2 receptor alpha, a marker of T-cell activation, are usually present. Highly elevated serum interleukin-6 levels are found in CAR T-cell therapy–induced cytokine storm and several other cytokine storm disorders.</a:t>
            </a:r>
          </a:p>
        </p:txBody>
      </p:sp>
    </p:spTree>
    <p:extLst>
      <p:ext uri="{BB962C8B-B14F-4D97-AF65-F5344CB8AC3E}">
        <p14:creationId xmlns:p14="http://schemas.microsoft.com/office/powerpoint/2010/main" val="39015418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3916</TotalTime>
  <Words>3176</Words>
  <Application>Microsoft Office PowerPoint</Application>
  <PresentationFormat>Widescreen</PresentationFormat>
  <Paragraphs>129</Paragraphs>
  <Slides>25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Calibri Light</vt:lpstr>
      <vt:lpstr>Palatino Linotype</vt:lpstr>
      <vt:lpstr>Wingdings 3</vt:lpstr>
      <vt:lpstr>Office Theme</vt:lpstr>
      <vt:lpstr>Application of biological therapy  in medicine  BIOLOGICAL THERAPY OF INFECTIOUS DISEASES</vt:lpstr>
      <vt:lpstr>Cytokine storm </vt:lpstr>
      <vt:lpstr>PowerPoint Presentation</vt:lpstr>
      <vt:lpstr>PowerPoint Presentation</vt:lpstr>
      <vt:lpstr>PowerPoint Presentation</vt:lpstr>
      <vt:lpstr>PowerPoint Presentation</vt:lpstr>
      <vt:lpstr>Clinical Features</vt:lpstr>
      <vt:lpstr>PowerPoint Presentation</vt:lpstr>
      <vt:lpstr>Laboratory Abnormalities</vt:lpstr>
      <vt:lpstr>Causes</vt:lpstr>
      <vt:lpstr>Covid-19–Associated Cytokine Storm</vt:lpstr>
      <vt:lpstr>Therapeutics to treat a cytokine storm </vt:lpstr>
      <vt:lpstr>Anti-cytokine therapy</vt:lpstr>
      <vt:lpstr>IFN-λ</vt:lpstr>
      <vt:lpstr>IL-1 family antagonists</vt:lpstr>
      <vt:lpstr>IL-6 antagonists</vt:lpstr>
      <vt:lpstr>TNF blockers</vt:lpstr>
      <vt:lpstr>Inhibition of IFN-γ signaling</vt:lpstr>
      <vt:lpstr>IFN-αβ inhibitors</vt:lpstr>
      <vt:lpstr>Sphingosine-1-phosphate receptor 1 agonist therapy</vt:lpstr>
      <vt:lpstr>Blockade of JAK/STAT signaling</vt:lpstr>
      <vt:lpstr>PowerPoint Presentation</vt:lpstr>
      <vt:lpstr>PowerPoint Presentation</vt:lpstr>
      <vt:lpstr>Conclusion</vt:lpstr>
      <vt:lpstr>Literature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ivanjovanovic77@gmail.com</dc:creator>
  <cp:lastModifiedBy>ivanjovanovic77@gmail.com</cp:lastModifiedBy>
  <cp:revision>27</cp:revision>
  <dcterms:created xsi:type="dcterms:W3CDTF">2023-11-22T09:17:21Z</dcterms:created>
  <dcterms:modified xsi:type="dcterms:W3CDTF">2023-11-27T09:01:37Z</dcterms:modified>
</cp:coreProperties>
</file>